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2.xml" ContentType="application/vnd.openxmlformats-officedocument.drawingml.chartshapes+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301" r:id="rId4"/>
    <p:sldId id="304" r:id="rId5"/>
    <p:sldId id="310" r:id="rId6"/>
    <p:sldId id="302" r:id="rId7"/>
    <p:sldId id="303" r:id="rId8"/>
    <p:sldId id="305" r:id="rId9"/>
    <p:sldId id="298" r:id="rId10"/>
    <p:sldId id="265" r:id="rId11"/>
    <p:sldId id="299" r:id="rId12"/>
    <p:sldId id="296" r:id="rId13"/>
    <p:sldId id="260" r:id="rId14"/>
    <p:sldId id="261" r:id="rId15"/>
    <p:sldId id="262" r:id="rId16"/>
    <p:sldId id="263" r:id="rId17"/>
    <p:sldId id="264" r:id="rId18"/>
    <p:sldId id="266" r:id="rId19"/>
    <p:sldId id="267" r:id="rId20"/>
    <p:sldId id="278" r:id="rId21"/>
    <p:sldId id="268" r:id="rId22"/>
    <p:sldId id="279" r:id="rId23"/>
    <p:sldId id="282" r:id="rId24"/>
    <p:sldId id="283" r:id="rId25"/>
    <p:sldId id="280" r:id="rId26"/>
    <p:sldId id="281" r:id="rId27"/>
    <p:sldId id="285" r:id="rId28"/>
    <p:sldId id="284" r:id="rId29"/>
    <p:sldId id="286" r:id="rId30"/>
    <p:sldId id="287" r:id="rId31"/>
    <p:sldId id="290" r:id="rId32"/>
    <p:sldId id="288" r:id="rId33"/>
    <p:sldId id="291" r:id="rId34"/>
    <p:sldId id="292" r:id="rId35"/>
    <p:sldId id="289" r:id="rId36"/>
    <p:sldId id="270" r:id="rId37"/>
    <p:sldId id="271" r:id="rId38"/>
    <p:sldId id="293" r:id="rId39"/>
    <p:sldId id="294" r:id="rId40"/>
    <p:sldId id="274" r:id="rId41"/>
    <p:sldId id="295" r:id="rId42"/>
    <p:sldId id="277" r:id="rId43"/>
    <p:sldId id="276" r:id="rId44"/>
    <p:sldId id="306" r:id="rId45"/>
    <p:sldId id="307" r:id="rId46"/>
    <p:sldId id="308" r:id="rId47"/>
    <p:sldId id="309" r:id="rId48"/>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1" autoAdjust="0"/>
    <p:restoredTop sz="94660"/>
  </p:normalViewPr>
  <p:slideViewPr>
    <p:cSldViewPr snapToGrid="0">
      <p:cViewPr varScale="1">
        <p:scale>
          <a:sx n="100" d="100"/>
          <a:sy n="100" d="100"/>
        </p:scale>
        <p:origin x="7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ownloads\FAMIGLIE%20MONOGENITORI%201993%20202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HP\OneDrive\Desktop\fragebogen_zusammenfassungen.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Offene_Antworten_mit_Kategorisierung_Groesste%20Herausforderungen%20A005.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Offene_Antworten_mit_Kategorisierung_Groesste%20Herausforderungen%20A005.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Offene_Antworten_mit_Kategorisierung_Wichtigste%20Ressourcen%20A006.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Offene_Antworten_mit_Kategorisierung_Wichtigste%20Ressourcen%20A006.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2.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ownloads\FAMIGLIE%20MONOGENITORI%201993%202023.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Offene_Antworten_mit_Kategorisierung_Warum%20nicht%20Unterhaltsvorschuss.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Offene_Antworten_mit_Kategorisierung_Wie%20von%20Plattform%20erfahren.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https://d.docs.live.net/fe369dafd4b2b1d8/Desktop/Wie%20gefunden.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Offene_Antworten_mit_Kategorisierung_Was%20fehlt%20A12.xlsx" TargetMode="External"/><Relationship Id="rId2" Type="http://schemas.microsoft.com/office/2011/relationships/chartColorStyle" Target="colors27.xml"/><Relationship Id="rId1" Type="http://schemas.microsoft.com/office/2011/relationships/chartStyle" Target="style27.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ownloads\FAMIGLIE%20MONOGENITORI%201993%202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P\OneDrive\Desktop\fragebogen_zusammenfassunge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P\OneDrive\Desktop\fragebogen_zusammenfassunge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HP\OneDrive\Desktop\fragebogen_zusammenfassunge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d.docs.live.net/fe369dafd4b2b1d8/Desktop/fragebogen_zusammenfassungen_Fina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d.docs.live.net/fe369dafd4b2b1d8/Desktop/fragebogen_zusammenfassungen_Final.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HP\Dropbox\Arbeiten%20aktuell\Kampagne%20Plattform%20fuer%20Alleinerziehende\Daten%20Fragebogen\fragebogen_zusammenfassungen_mit%20UMKODIERUNG%20OFFENE%20FRAGEN.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b="1" dirty="0"/>
              <a:t>Familien mit nur einem Elternteil und mindestens einem eigenen minderjährigen Kind </a:t>
            </a:r>
            <a:r>
              <a:rPr lang="de-DE" dirty="0"/>
              <a:t>(</a:t>
            </a:r>
            <a:r>
              <a:rPr lang="en-US" sz="1400" b="1" i="0" u="none" strike="noStrike" kern="1200" spc="0" baseline="0" dirty="0">
                <a:solidFill>
                  <a:prstClr val="black">
                    <a:lumMod val="65000"/>
                    <a:lumOff val="35000"/>
                  </a:prstClr>
                </a:solidFill>
              </a:rPr>
              <a:t>(</a:t>
            </a:r>
            <a:r>
              <a:rPr lang="en-US" sz="1400" b="1" i="0" u="none" strike="noStrike" kern="1200" spc="0" baseline="0" dirty="0" err="1">
                <a:solidFill>
                  <a:prstClr val="black">
                    <a:lumMod val="65000"/>
                    <a:lumOff val="35000"/>
                  </a:prstClr>
                </a:solidFill>
              </a:rPr>
              <a:t>Astat</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Meldeamtsdaten</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jeweils</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zum</a:t>
            </a:r>
            <a:r>
              <a:rPr lang="en-US" sz="1400" b="1" i="0" u="none" strike="noStrike" kern="1200" spc="0" baseline="0" dirty="0">
                <a:solidFill>
                  <a:prstClr val="black">
                    <a:lumMod val="65000"/>
                    <a:lumOff val="35000"/>
                  </a:prstClr>
                </a:solidFill>
              </a:rPr>
              <a:t> 31.12)</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clustered"/>
        <c:varyColors val="0"/>
        <c:ser>
          <c:idx val="0"/>
          <c:order val="0"/>
          <c:tx>
            <c:strRef>
              <c:f>Foglio1!$D$10</c:f>
              <c:strCache>
                <c:ptCount val="1"/>
                <c:pt idx="0">
                  <c:v>Familien mit nur einem Erwachsenen und mindestens einem eigenen minderjährigen Kind</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Foglio1!$E$8:$K$8</c:f>
              <c:numCache>
                <c:formatCode>General</c:formatCode>
                <c:ptCount val="7"/>
                <c:pt idx="0">
                  <c:v>1993</c:v>
                </c:pt>
                <c:pt idx="1">
                  <c:v>1998</c:v>
                </c:pt>
                <c:pt idx="2">
                  <c:v>2003</c:v>
                </c:pt>
                <c:pt idx="3">
                  <c:v>2008</c:v>
                </c:pt>
                <c:pt idx="4">
                  <c:v>2013</c:v>
                </c:pt>
                <c:pt idx="5">
                  <c:v>2018</c:v>
                </c:pt>
                <c:pt idx="6">
                  <c:v>2023</c:v>
                </c:pt>
              </c:numCache>
            </c:numRef>
          </c:cat>
          <c:val>
            <c:numRef>
              <c:f>Foglio1!$E$10:$K$10</c:f>
              <c:numCache>
                <c:formatCode>General</c:formatCode>
                <c:ptCount val="7"/>
                <c:pt idx="0">
                  <c:v>5286</c:v>
                </c:pt>
                <c:pt idx="1">
                  <c:v>6047</c:v>
                </c:pt>
                <c:pt idx="2">
                  <c:v>7825</c:v>
                </c:pt>
                <c:pt idx="3">
                  <c:v>9299</c:v>
                </c:pt>
                <c:pt idx="4">
                  <c:v>9630</c:v>
                </c:pt>
                <c:pt idx="5">
                  <c:v>9458</c:v>
                </c:pt>
                <c:pt idx="6" formatCode="#,##0">
                  <c:v>9010</c:v>
                </c:pt>
              </c:numCache>
            </c:numRef>
          </c:val>
          <c:extLst>
            <c:ext xmlns:c16="http://schemas.microsoft.com/office/drawing/2014/chart" uri="{C3380CC4-5D6E-409C-BE32-E72D297353CC}">
              <c16:uniqueId val="{00000000-44E7-4C38-8426-82CFCBDC6004}"/>
            </c:ext>
          </c:extLst>
        </c:ser>
        <c:dLbls>
          <c:showLegendKey val="0"/>
          <c:showVal val="0"/>
          <c:showCatName val="0"/>
          <c:showSerName val="0"/>
          <c:showPercent val="0"/>
          <c:showBubbleSize val="0"/>
        </c:dLbls>
        <c:gapWidth val="219"/>
        <c:overlap val="-27"/>
        <c:axId val="1556081919"/>
        <c:axId val="1556082399"/>
      </c:barChart>
      <c:catAx>
        <c:axId val="1556081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de-DE"/>
          </a:p>
        </c:txPr>
        <c:crossAx val="1556082399"/>
        <c:crosses val="autoZero"/>
        <c:auto val="1"/>
        <c:lblAlgn val="ctr"/>
        <c:lblOffset val="100"/>
        <c:noMultiLvlLbl val="0"/>
      </c:catAx>
      <c:valAx>
        <c:axId val="1556082399"/>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560819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r>
              <a:rPr lang="de-DE" b="1" dirty="0"/>
              <a:t>Wie zufrieden sind Sie zurzeit mit Ihrer Lebenssituation als Alleinerziehende/r insgesamt? (N=526*) </a:t>
            </a:r>
            <a:r>
              <a:rPr lang="de-DE" sz="1200" b="1" dirty="0"/>
              <a:t>*</a:t>
            </a:r>
            <a:r>
              <a:rPr lang="de-DE" sz="1100" b="0" i="1" dirty="0"/>
              <a:t>Nur</a:t>
            </a:r>
            <a:r>
              <a:rPr lang="de-DE" sz="1100" b="0" i="1" baseline="0" dirty="0"/>
              <a:t> </a:t>
            </a:r>
            <a:r>
              <a:rPr lang="de-DE" sz="1100" b="0" i="1" u="sng" baseline="0" dirty="0"/>
              <a:t>derzeit</a:t>
            </a:r>
            <a:r>
              <a:rPr lang="de-DE" sz="1100" b="0" i="1" baseline="0" dirty="0"/>
              <a:t> Alleinerziehende befragt</a:t>
            </a:r>
            <a:endParaRPr lang="de-DE" b="0" i="1" dirty="0"/>
          </a:p>
        </c:rich>
      </c:tx>
      <c:overlay val="0"/>
      <c:spPr>
        <a:noFill/>
        <a:ln>
          <a:noFill/>
        </a:ln>
        <a:effectLst/>
      </c:spPr>
      <c:txPr>
        <a:bodyPr rot="0" spcFirstLastPara="1" vertOverflow="ellipsis" vert="horz" wrap="square" anchor="ctr" anchorCtr="1"/>
        <a:lstStyle/>
        <a:p>
          <a:pPr>
            <a:defRPr sz="168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28649201018990272"/>
          <c:y val="0.23791325794502749"/>
          <c:w val="0.51738138660880839"/>
          <c:h val="0.7299816746021569"/>
        </c:manualLayout>
      </c:layout>
      <c:barChart>
        <c:barDir val="bar"/>
        <c:grouping val="clustered"/>
        <c:varyColors val="0"/>
        <c:ser>
          <c:idx val="0"/>
          <c:order val="0"/>
          <c:tx>
            <c:strRef>
              <c:f>Zusammenfassungen!$C$22</c:f>
              <c:strCache>
                <c:ptCount val="1"/>
              </c:strCache>
            </c:strRef>
          </c:tx>
          <c:spPr>
            <a:solidFill>
              <a:srgbClr val="A53010"/>
            </a:solidFill>
            <a:ln>
              <a:noFill/>
            </a:ln>
            <a:effectLst/>
          </c:spPr>
          <c:invertIfNegative val="0"/>
          <c:dLbls>
            <c:dLbl>
              <c:idx val="0"/>
              <c:tx>
                <c:rich>
                  <a:bodyPr/>
                  <a:lstStyle/>
                  <a:p>
                    <a:fld id="{E148FE22-E9F8-43B3-ADB0-007FF552DAB2}" type="VALUE">
                      <a:rPr lang="en-US" smtClean="0"/>
                      <a:pPr/>
                      <a:t>[WERT]</a:t>
                    </a:fld>
                    <a:r>
                      <a:rPr lang="en-US"/>
                      <a:t>%, N=46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37E-48BB-BEBB-5F63A76BDB09}"/>
                </c:ext>
              </c:extLst>
            </c:dLbl>
            <c:dLbl>
              <c:idx val="1"/>
              <c:layout>
                <c:manualLayout>
                  <c:x val="1.084766504625129E-2"/>
                  <c:y val="-5.4739180986595679E-3"/>
                </c:manualLayout>
              </c:layout>
              <c:tx>
                <c:rich>
                  <a:bodyPr rot="0" spcFirstLastPara="1" vertOverflow="ellipsis" vert="horz" wrap="square" anchor="ctr" anchorCtr="0"/>
                  <a:lstStyle/>
                  <a:p>
                    <a:pPr algn="l">
                      <a:defRPr sz="1400" b="0" i="0" u="none" strike="noStrike" kern="1200" baseline="0">
                        <a:solidFill>
                          <a:schemeClr val="tx1">
                            <a:lumMod val="75000"/>
                            <a:lumOff val="25000"/>
                          </a:schemeClr>
                        </a:solidFill>
                        <a:latin typeface="+mn-lt"/>
                        <a:ea typeface="+mn-ea"/>
                        <a:cs typeface="+mn-cs"/>
                      </a:defRPr>
                    </a:pPr>
                    <a:fld id="{515D0BE7-C574-4D4A-B23F-5706EAAA0414}" type="VALUE">
                      <a:rPr lang="en-US" smtClean="0"/>
                      <a:pPr algn="l">
                        <a:defRPr/>
                      </a:pPr>
                      <a:t>[WERT]</a:t>
                    </a:fld>
                    <a:r>
                      <a:rPr lang="en-US"/>
                      <a:t>%, N=275</a:t>
                    </a:r>
                  </a:p>
                </c:rich>
              </c:tx>
              <c:spPr>
                <a:noFill/>
                <a:ln>
                  <a:noFill/>
                </a:ln>
                <a:effectLst/>
              </c:spPr>
              <c:txPr>
                <a:bodyPr rot="0" spcFirstLastPara="1" vertOverflow="ellipsis" vert="horz" wrap="square" anchor="ctr" anchorCtr="0"/>
                <a:lstStyle/>
                <a:p>
                  <a:pPr algn="l">
                    <a:defRPr sz="14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0.16246313879882662"/>
                      <c:h val="0.10851512799051694"/>
                    </c:manualLayout>
                  </c15:layout>
                  <c15:dlblFieldTable/>
                  <c15:showDataLabelsRange val="0"/>
                </c:ext>
                <c:ext xmlns:c16="http://schemas.microsoft.com/office/drawing/2014/chart" uri="{C3380CC4-5D6E-409C-BE32-E72D297353CC}">
                  <c16:uniqueId val="{00000002-D37E-48BB-BEBB-5F63A76BDB09}"/>
                </c:ext>
              </c:extLst>
            </c:dLbl>
            <c:dLbl>
              <c:idx val="2"/>
              <c:layout>
                <c:manualLayout>
                  <c:x val="1.5593388380691806E-2"/>
                  <c:y val="-5.4733793165871675E-3"/>
                </c:manualLayout>
              </c:layout>
              <c:tx>
                <c:rich>
                  <a:bodyPr rot="0" spcFirstLastPara="1" vertOverflow="ellipsis" vert="horz" wrap="square" anchor="ctr" anchorCtr="0"/>
                  <a:lstStyle/>
                  <a:p>
                    <a:pPr algn="l">
                      <a:defRPr sz="1400" b="0" i="0" u="none" strike="noStrike" kern="1200" baseline="0">
                        <a:solidFill>
                          <a:schemeClr val="tx1">
                            <a:lumMod val="75000"/>
                            <a:lumOff val="25000"/>
                          </a:schemeClr>
                        </a:solidFill>
                        <a:latin typeface="+mn-lt"/>
                        <a:ea typeface="+mn-ea"/>
                        <a:cs typeface="+mn-cs"/>
                      </a:defRPr>
                    </a:pPr>
                    <a:fld id="{078E4F92-AD6F-47FD-BD67-744B88BF6FA1}" type="VALUE">
                      <a:rPr lang="en-US" smtClean="0"/>
                      <a:pPr algn="l">
                        <a:defRPr/>
                      </a:pPr>
                      <a:t>[WERT]</a:t>
                    </a:fld>
                    <a:r>
                      <a:rPr lang="en-US"/>
                      <a:t>%, N=150</a:t>
                    </a:r>
                  </a:p>
                </c:rich>
              </c:tx>
              <c:spPr>
                <a:noFill/>
                <a:ln>
                  <a:noFill/>
                </a:ln>
                <a:effectLst/>
              </c:spPr>
              <c:txPr>
                <a:bodyPr rot="0" spcFirstLastPara="1" vertOverflow="ellipsis" vert="horz" wrap="square" anchor="ctr" anchorCtr="0"/>
                <a:lstStyle/>
                <a:p>
                  <a:pPr algn="l">
                    <a:defRPr sz="14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extLst>
                <c:ext xmlns:c15="http://schemas.microsoft.com/office/drawing/2012/chart" uri="{CE6537A1-D6FC-4f65-9D91-7224C49458BB}">
                  <c15:layout>
                    <c:manualLayout>
                      <c:w val="0.13236702039916859"/>
                      <c:h val="0.10851523514065985"/>
                    </c:manualLayout>
                  </c15:layout>
                  <c15:dlblFieldTable/>
                  <c15:showDataLabelsRange val="0"/>
                </c:ext>
                <c:ext xmlns:c16="http://schemas.microsoft.com/office/drawing/2014/chart" uri="{C3380CC4-5D6E-409C-BE32-E72D297353CC}">
                  <c16:uniqueId val="{00000003-D37E-48BB-BEBB-5F63A76BDB09}"/>
                </c:ext>
              </c:extLst>
            </c:dLbl>
            <c:dLbl>
              <c:idx val="3"/>
              <c:tx>
                <c:rich>
                  <a:bodyPr/>
                  <a:lstStyle/>
                  <a:p>
                    <a:fld id="{0832ABA1-A4A0-4E2E-8EF2-1A972FB782EF}" type="VALUE">
                      <a:rPr lang="en-US" smtClean="0"/>
                      <a:pPr/>
                      <a:t>[WERT]</a:t>
                    </a:fld>
                    <a:r>
                      <a:rPr lang="en-US"/>
                      <a:t>%, N=34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37E-48BB-BEBB-5F63A76BDB09}"/>
                </c:ext>
              </c:extLst>
            </c:dLbl>
            <c:dLbl>
              <c:idx val="4"/>
              <c:tx>
                <c:rich>
                  <a:bodyPr/>
                  <a:lstStyle/>
                  <a:p>
                    <a:fld id="{3BAACB30-D7AA-4BDB-BF63-FE6C3D8EFCEE}" type="VALUE">
                      <a:rPr lang="en-US" smtClean="0"/>
                      <a:pPr/>
                      <a:t>[WERT]</a:t>
                    </a:fld>
                    <a:r>
                      <a:rPr lang="en-US"/>
                      <a:t>%, N=21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37E-48BB-BEBB-5F63A76BDB09}"/>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Zusammenfassungen!$A$23:$A$27</c:f>
              <c:strCache>
                <c:ptCount val="5"/>
                <c:pt idx="0">
                  <c:v>Sehr zufrieden</c:v>
                </c:pt>
                <c:pt idx="1">
                  <c:v>Zufrieden</c:v>
                </c:pt>
                <c:pt idx="2">
                  <c:v>Unzufrieden</c:v>
                </c:pt>
                <c:pt idx="3">
                  <c:v>Sehr unzufrieden</c:v>
                </c:pt>
                <c:pt idx="4">
                  <c:v>Keine Antwort</c:v>
                </c:pt>
              </c:strCache>
            </c:strRef>
          </c:cat>
          <c:val>
            <c:numRef>
              <c:f>Zusammenfassungen!$C$23:$C$27</c:f>
              <c:numCache>
                <c:formatCode>General</c:formatCode>
                <c:ptCount val="5"/>
                <c:pt idx="0">
                  <c:v>8.6999999999999993</c:v>
                </c:pt>
                <c:pt idx="1">
                  <c:v>52.3</c:v>
                </c:pt>
                <c:pt idx="2">
                  <c:v>28.5</c:v>
                </c:pt>
                <c:pt idx="3">
                  <c:v>6.5</c:v>
                </c:pt>
                <c:pt idx="4">
                  <c:v>4</c:v>
                </c:pt>
              </c:numCache>
            </c:numRef>
          </c:val>
          <c:extLst>
            <c:ext xmlns:c16="http://schemas.microsoft.com/office/drawing/2014/chart" uri="{C3380CC4-5D6E-409C-BE32-E72D297353CC}">
              <c16:uniqueId val="{00000000-D37E-48BB-BEBB-5F63A76BDB09}"/>
            </c:ext>
          </c:extLst>
        </c:ser>
        <c:dLbls>
          <c:showLegendKey val="0"/>
          <c:showVal val="0"/>
          <c:showCatName val="0"/>
          <c:showSerName val="0"/>
          <c:showPercent val="0"/>
          <c:showBubbleSize val="0"/>
        </c:dLbls>
        <c:gapWidth val="182"/>
        <c:axId val="719790447"/>
        <c:axId val="719787087"/>
      </c:barChart>
      <c:catAx>
        <c:axId val="7197904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e-DE"/>
          </a:p>
        </c:txPr>
        <c:crossAx val="719787087"/>
        <c:crosses val="autoZero"/>
        <c:auto val="1"/>
        <c:lblAlgn val="ctr"/>
        <c:lblOffset val="100"/>
        <c:noMultiLvlLbl val="0"/>
      </c:catAx>
      <c:valAx>
        <c:axId val="719787087"/>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19790447"/>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e-DE"/>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de-DE" b="1" dirty="0"/>
              <a:t>Wie fühlen/fühlten Sie sich als Alleinerziehende/r? (Mehrere Antworten möglich) (N=687, Nennungen=1.235)</a:t>
            </a:r>
          </a:p>
        </c:rich>
      </c:tx>
      <c:layout>
        <c:manualLayout>
          <c:xMode val="edge"/>
          <c:yMode val="edge"/>
          <c:x val="0.11776247572987231"/>
          <c:y val="2.0681125541759996E-2"/>
        </c:manualLayout>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3587895734138754"/>
          <c:y val="0.2534736842105263"/>
          <c:w val="0.487633034192749"/>
          <c:h val="0.67167251461988309"/>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EC3D1CF1-1CA3-417A-BEF8-937AB967E0B1}" type="VALUE">
                      <a:rPr lang="en-US" smtClean="0"/>
                      <a:pPr/>
                      <a:t>[WERT]</a:t>
                    </a:fld>
                    <a:r>
                      <a:rPr lang="en-US"/>
                      <a:t>%, N=125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C0C-4278-B369-D8285616A8FC}"/>
                </c:ext>
              </c:extLst>
            </c:dLbl>
            <c:dLbl>
              <c:idx val="1"/>
              <c:tx>
                <c:rich>
                  <a:bodyPr/>
                  <a:lstStyle/>
                  <a:p>
                    <a:fld id="{4F949BCB-0D22-4386-9A8E-8629661F40EF}" type="VALUE">
                      <a:rPr lang="en-US" smtClean="0"/>
                      <a:pPr/>
                      <a:t>[WERT]</a:t>
                    </a:fld>
                    <a:r>
                      <a:rPr lang="en-US"/>
                      <a:t>%, N=33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C0C-4278-B369-D8285616A8FC}"/>
                </c:ext>
              </c:extLst>
            </c:dLbl>
            <c:dLbl>
              <c:idx val="2"/>
              <c:tx>
                <c:rich>
                  <a:bodyPr/>
                  <a:lstStyle/>
                  <a:p>
                    <a:fld id="{931330B1-14A9-4B6C-A46B-AF3F38B109FC}" type="VALUE">
                      <a:rPr lang="en-US" smtClean="0"/>
                      <a:pPr/>
                      <a:t>[WERT]</a:t>
                    </a:fld>
                    <a:r>
                      <a:rPr lang="en-US"/>
                      <a:t>%, N=484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C0C-4278-B369-D8285616A8FC}"/>
                </c:ext>
              </c:extLst>
            </c:dLbl>
            <c:dLbl>
              <c:idx val="3"/>
              <c:tx>
                <c:rich>
                  <a:bodyPr/>
                  <a:lstStyle/>
                  <a:p>
                    <a:fld id="{3FA72A3B-CDAD-44FC-A1D2-A8811DB2D67B}" type="VALUE">
                      <a:rPr lang="en-US" smtClean="0"/>
                      <a:pPr/>
                      <a:t>[WERT]</a:t>
                    </a:fld>
                    <a:r>
                      <a:rPr lang="en-US"/>
                      <a:t>%, N=172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C0C-4278-B369-D8285616A8FC}"/>
                </c:ext>
              </c:extLst>
            </c:dLbl>
            <c:dLbl>
              <c:idx val="4"/>
              <c:tx>
                <c:rich>
                  <a:bodyPr/>
                  <a:lstStyle/>
                  <a:p>
                    <a:fld id="{E236BD7A-B0B8-422C-ABFE-A68EA7A879A7}" type="VALUE">
                      <a:rPr lang="en-US" smtClean="0"/>
                      <a:pPr/>
                      <a:t>[WERT]</a:t>
                    </a:fld>
                    <a:r>
                      <a:rPr lang="en-US"/>
                      <a:t>%, N=263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C0C-4278-B369-D8285616A8FC}"/>
                </c:ext>
              </c:extLst>
            </c:dLbl>
            <c:dLbl>
              <c:idx val="5"/>
              <c:tx>
                <c:rich>
                  <a:bodyPr/>
                  <a:lstStyle/>
                  <a:p>
                    <a:fld id="{CDCAE319-007C-4D0B-AE28-98FED258C729}" type="VALUE">
                      <a:rPr lang="en-US" smtClean="0"/>
                      <a:pPr/>
                      <a:t>[WERT]</a:t>
                    </a:fld>
                    <a:r>
                      <a:rPr lang="en-US"/>
                      <a:t>%, N=103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C0C-4278-B369-D8285616A8FC}"/>
                </c:ext>
              </c:extLst>
            </c:dLbl>
            <c:dLbl>
              <c:idx val="6"/>
              <c:tx>
                <c:rich>
                  <a:bodyPr/>
                  <a:lstStyle/>
                  <a:p>
                    <a:fld id="{751C3CF7-43FA-4AA8-B99F-3C357B7E8444}" type="VALUE">
                      <a:rPr lang="en-US" smtClean="0"/>
                      <a:pPr/>
                      <a:t>[WERT]</a:t>
                    </a:fld>
                    <a:r>
                      <a:rPr lang="en-US"/>
                      <a:t>%, N=55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C0C-4278-B369-D8285616A8FC}"/>
                </c:ext>
              </c:extLst>
            </c:dLbl>
            <c:numFmt formatCode="#,##0.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'A004'!$A$5:$A$11</c:f>
              <c:strCache>
                <c:ptCount val="7"/>
                <c:pt idx="0">
                  <c:v>Frei und unabhängig</c:v>
                </c:pt>
                <c:pt idx="1">
                  <c:v>Anerkannt</c:v>
                </c:pt>
                <c:pt idx="2">
                  <c:v>Oft am Limit</c:v>
                </c:pt>
                <c:pt idx="3">
                  <c:v>Als Randgruppe</c:v>
                </c:pt>
                <c:pt idx="4">
                  <c:v>Benachteiligt</c:v>
                </c:pt>
                <c:pt idx="5">
                  <c:v>Wie jede andere Mutter oder anderer Vater auch</c:v>
                </c:pt>
                <c:pt idx="6">
                  <c:v>Anderes (bitte angeben):</c:v>
                </c:pt>
              </c:strCache>
            </c:strRef>
          </c:cat>
          <c:val>
            <c:numRef>
              <c:f>'A004'!$C$5:$C$11</c:f>
              <c:numCache>
                <c:formatCode>General</c:formatCode>
                <c:ptCount val="7"/>
                <c:pt idx="0">
                  <c:v>18.2</c:v>
                </c:pt>
                <c:pt idx="1">
                  <c:v>4.8</c:v>
                </c:pt>
                <c:pt idx="2">
                  <c:v>70.5</c:v>
                </c:pt>
                <c:pt idx="3">
                  <c:v>25</c:v>
                </c:pt>
                <c:pt idx="4">
                  <c:v>38.299999999999997</c:v>
                </c:pt>
                <c:pt idx="5">
                  <c:v>15</c:v>
                </c:pt>
                <c:pt idx="6">
                  <c:v>8</c:v>
                </c:pt>
              </c:numCache>
            </c:numRef>
          </c:val>
          <c:extLst>
            <c:ext xmlns:c16="http://schemas.microsoft.com/office/drawing/2014/chart" uri="{C3380CC4-5D6E-409C-BE32-E72D297353CC}">
              <c16:uniqueId val="{00000000-F0FC-412D-8361-56963FA5CF8D}"/>
            </c:ext>
          </c:extLst>
        </c:ser>
        <c:dLbls>
          <c:showLegendKey val="0"/>
          <c:showVal val="0"/>
          <c:showCatName val="0"/>
          <c:showSerName val="0"/>
          <c:showPercent val="0"/>
          <c:showBubbleSize val="0"/>
        </c:dLbls>
        <c:gapWidth val="182"/>
        <c:axId val="732317695"/>
        <c:axId val="732318655"/>
      </c:barChart>
      <c:catAx>
        <c:axId val="73231769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732318655"/>
        <c:crosses val="autoZero"/>
        <c:auto val="1"/>
        <c:lblAlgn val="ctr"/>
        <c:lblOffset val="100"/>
        <c:noMultiLvlLbl val="0"/>
      </c:catAx>
      <c:valAx>
        <c:axId val="732318655"/>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32317695"/>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de-D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err="1"/>
              <a:t>Anzahl</a:t>
            </a:r>
            <a:r>
              <a:rPr lang="en-US" b="1" baseline="0" dirty="0"/>
              <a:t> </a:t>
            </a:r>
            <a:r>
              <a:rPr lang="en-US" b="1" baseline="0" dirty="0" err="1"/>
              <a:t>genannter</a:t>
            </a:r>
            <a:r>
              <a:rPr lang="en-US" b="1" baseline="0" dirty="0"/>
              <a:t>, </a:t>
            </a:r>
            <a:r>
              <a:rPr lang="en-US" b="1" baseline="0" dirty="0" err="1"/>
              <a:t>als</a:t>
            </a:r>
            <a:r>
              <a:rPr lang="en-US" b="1" baseline="0" dirty="0"/>
              <a:t> </a:t>
            </a:r>
            <a:r>
              <a:rPr lang="en-US" b="1" baseline="0" dirty="0" err="1"/>
              <a:t>gro</a:t>
            </a:r>
            <a:r>
              <a:rPr lang="de-DE" sz="1400" b="1" i="0" u="none" strike="noStrike" kern="1200" spc="0" baseline="0" dirty="0">
                <a:solidFill>
                  <a:sysClr val="windowText" lastClr="000000">
                    <a:lumMod val="65000"/>
                    <a:lumOff val="35000"/>
                  </a:sysClr>
                </a:solidFill>
                <a:effectLst/>
              </a:rPr>
              <a:t>ß</a:t>
            </a:r>
            <a:r>
              <a:rPr lang="en-US" b="1" baseline="0" dirty="0"/>
              <a:t> </a:t>
            </a:r>
            <a:r>
              <a:rPr lang="en-US" b="1" baseline="0" dirty="0" err="1"/>
              <a:t>empfundener</a:t>
            </a:r>
            <a:r>
              <a:rPr lang="en-US" b="1" baseline="0" dirty="0"/>
              <a:t> </a:t>
            </a:r>
            <a:r>
              <a:rPr lang="en-US" b="1" baseline="0" dirty="0" err="1"/>
              <a:t>Herausforderungen</a:t>
            </a:r>
            <a:r>
              <a:rPr lang="en-US" b="1" baseline="0" dirty="0"/>
              <a:t> in der </a:t>
            </a:r>
            <a:r>
              <a:rPr lang="en-US" b="1" baseline="0" dirty="0" err="1"/>
              <a:t>Lebenssituation</a:t>
            </a:r>
            <a:r>
              <a:rPr lang="en-US" b="1" baseline="0" dirty="0"/>
              <a:t> </a:t>
            </a:r>
            <a:r>
              <a:rPr lang="en-US" b="1" baseline="0" dirty="0" err="1"/>
              <a:t>als</a:t>
            </a:r>
            <a:r>
              <a:rPr lang="en-US" b="1" baseline="0" dirty="0"/>
              <a:t> </a:t>
            </a:r>
            <a:r>
              <a:rPr lang="en-US" b="1" baseline="0" dirty="0" err="1"/>
              <a:t>Alleinerziehende</a:t>
            </a:r>
            <a:r>
              <a:rPr lang="en-US" b="1" baseline="0" dirty="0"/>
              <a:t> </a:t>
            </a:r>
          </a:p>
          <a:p>
            <a:pPr>
              <a:defRPr/>
            </a:pPr>
            <a:r>
              <a:rPr lang="en-US" b="1" baseline="0" dirty="0"/>
              <a:t>(N=681, </a:t>
            </a:r>
            <a:r>
              <a:rPr lang="en-US" b="1" baseline="0" dirty="0" err="1"/>
              <a:t>Keine</a:t>
            </a:r>
            <a:r>
              <a:rPr lang="en-US" b="1" baseline="0" dirty="0"/>
              <a:t> </a:t>
            </a:r>
            <a:r>
              <a:rPr lang="en-US" b="1" baseline="0" dirty="0" err="1"/>
              <a:t>Antwort</a:t>
            </a:r>
            <a:r>
              <a:rPr lang="en-US" b="1" baseline="0" dirty="0"/>
              <a:t>: 7)</a:t>
            </a:r>
            <a:endParaRPr lang="en-US" b="1" dirty="0"/>
          </a:p>
        </c:rich>
      </c:tx>
      <c:layout>
        <c:manualLayout>
          <c:xMode val="edge"/>
          <c:yMode val="edge"/>
          <c:x val="0.10725130182075548"/>
          <c:y val="2.27549885721132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25673425196850391"/>
          <c:y val="0.26645214243210741"/>
          <c:w val="0.66744924655983495"/>
          <c:h val="0.68634261410271014"/>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632D2BD9-80B5-4A2E-A14E-B5916575CA04}" type="VALUE">
                      <a:rPr lang="en-US"/>
                      <a:pPr/>
                      <a:t>[WERT]</a:t>
                    </a:fld>
                    <a:r>
                      <a:rPr lang="en-US"/>
                      <a:t>%, N=347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9C2-409B-8CDF-666474388C40}"/>
                </c:ext>
              </c:extLst>
            </c:dLbl>
            <c:dLbl>
              <c:idx val="1"/>
              <c:tx>
                <c:rich>
                  <a:bodyPr/>
                  <a:lstStyle/>
                  <a:p>
                    <a:fld id="{E8680638-D998-405E-A38A-EDEC14A7871C}" type="VALUE">
                      <a:rPr lang="en-US"/>
                      <a:pPr/>
                      <a:t>[WERT]</a:t>
                    </a:fld>
                    <a:r>
                      <a:rPr lang="en-US"/>
                      <a:t>%, N=272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C2-409B-8CDF-666474388C40}"/>
                </c:ext>
              </c:extLst>
            </c:dLbl>
            <c:dLbl>
              <c:idx val="2"/>
              <c:tx>
                <c:rich>
                  <a:bodyPr/>
                  <a:lstStyle/>
                  <a:p>
                    <a:fld id="{6202D8A1-142C-466C-9D81-D6DF57AF8813}" type="VALUE">
                      <a:rPr lang="en-US"/>
                      <a:pPr/>
                      <a:t>[WERT]</a:t>
                    </a:fld>
                    <a:r>
                      <a:rPr lang="en-US"/>
                      <a:t>%, N=54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A9C2-409B-8CDF-666474388C40}"/>
                </c:ext>
              </c:extLst>
            </c:dLbl>
            <c:dLbl>
              <c:idx val="3"/>
              <c:tx>
                <c:rich>
                  <a:bodyPr/>
                  <a:lstStyle/>
                  <a:p>
                    <a:fld id="{D908CD29-070D-4462-9B5D-4E1496F394D5}" type="VALUE">
                      <a:rPr lang="en-US"/>
                      <a:pPr/>
                      <a:t>[WERT]</a:t>
                    </a:fld>
                    <a:r>
                      <a:rPr lang="en-US"/>
                      <a:t>%, N=13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9C2-409B-8CDF-666474388C4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'Verteilung Codes pro Befragtem'!$A$2:$A$5</c:f>
              <c:strCache>
                <c:ptCount val="4"/>
                <c:pt idx="0">
                  <c:v>1 Argument (Code)</c:v>
                </c:pt>
                <c:pt idx="1">
                  <c:v>2 Argumente (Codes)</c:v>
                </c:pt>
                <c:pt idx="2">
                  <c:v>3 Argumente (Codes)</c:v>
                </c:pt>
                <c:pt idx="3">
                  <c:v>4 Argumente (Codes)</c:v>
                </c:pt>
              </c:strCache>
            </c:strRef>
          </c:cat>
          <c:val>
            <c:numRef>
              <c:f>'Verteilung Codes pro Befragtem'!$C$2:$C$5</c:f>
              <c:numCache>
                <c:formatCode>General</c:formatCode>
                <c:ptCount val="4"/>
                <c:pt idx="0">
                  <c:v>50.509461426491995</c:v>
                </c:pt>
                <c:pt idx="1">
                  <c:v>39.592430858806402</c:v>
                </c:pt>
                <c:pt idx="2">
                  <c:v>7.860262008733625</c:v>
                </c:pt>
                <c:pt idx="3">
                  <c:v>1.8922852983988356</c:v>
                </c:pt>
              </c:numCache>
            </c:numRef>
          </c:val>
          <c:extLst>
            <c:ext xmlns:c16="http://schemas.microsoft.com/office/drawing/2014/chart" uri="{C3380CC4-5D6E-409C-BE32-E72D297353CC}">
              <c16:uniqueId val="{00000004-A9C2-409B-8CDF-666474388C40}"/>
            </c:ext>
          </c:extLst>
        </c:ser>
        <c:dLbls>
          <c:showLegendKey val="0"/>
          <c:showVal val="0"/>
          <c:showCatName val="0"/>
          <c:showSerName val="0"/>
          <c:showPercent val="0"/>
          <c:showBubbleSize val="0"/>
        </c:dLbls>
        <c:gapWidth val="182"/>
        <c:axId val="336120368"/>
        <c:axId val="336119408"/>
      </c:barChart>
      <c:catAx>
        <c:axId val="3361203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336119408"/>
        <c:crosses val="autoZero"/>
        <c:auto val="1"/>
        <c:lblAlgn val="ctr"/>
        <c:lblOffset val="100"/>
        <c:noMultiLvlLbl val="0"/>
      </c:catAx>
      <c:valAx>
        <c:axId val="336119408"/>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36120368"/>
        <c:crosses val="autoZero"/>
        <c:crossBetween val="between"/>
      </c:valAx>
      <c:spPr>
        <a:noFill/>
        <a:ln>
          <a:noFill/>
        </a:ln>
        <a:effectLst/>
      </c:spPr>
    </c:plotArea>
    <c:plotVisOnly val="1"/>
    <c:dispBlanksAs val="gap"/>
    <c:showDLblsOverMax val="0"/>
  </c:chart>
  <c:spPr>
    <a:noFill/>
    <a:ln>
      <a:noFill/>
    </a:ln>
    <a:effectLst/>
  </c:spPr>
  <c:txPr>
    <a:bodyPr/>
    <a:lstStyle/>
    <a:p>
      <a:pPr algn="ctr">
        <a:defRPr/>
      </a:pPr>
      <a:endParaRPr lang="de-D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i="0" u="none" strike="noStrike" baseline="0" dirty="0">
                <a:effectLst/>
              </a:rPr>
              <a:t>Welches sind/waren für Sie die größten Herausforderungen</a:t>
            </a:r>
            <a:br>
              <a:rPr lang="de-DE" sz="1400" b="1" i="0" u="none" strike="noStrike" baseline="0" dirty="0">
                <a:effectLst/>
              </a:rPr>
            </a:br>
            <a:r>
              <a:rPr lang="de-DE" sz="1400" b="1" i="0" u="none" strike="noStrike" baseline="0" dirty="0">
                <a:effectLst/>
              </a:rPr>
              <a:t>in dieser Lebenssituation?</a:t>
            </a:r>
            <a:br>
              <a:rPr lang="de-DE" sz="1400" b="1" i="0" u="none" strike="noStrike" baseline="0" dirty="0">
                <a:effectLst/>
              </a:rPr>
            </a:br>
            <a:r>
              <a:rPr lang="de-DE" sz="1400" b="1" i="0" u="none" strike="noStrike" baseline="0" dirty="0">
                <a:effectLst/>
              </a:rPr>
              <a:t>Bitte nehmen Sie sich kurz Zeit für die Beantwortung dieser Frage. </a:t>
            </a:r>
          </a:p>
          <a:p>
            <a:pPr>
              <a:defRPr/>
            </a:pPr>
            <a:r>
              <a:rPr lang="de-DE" sz="1400" b="1" i="0" u="none" strike="noStrike" baseline="0" dirty="0">
                <a:effectLst/>
              </a:rPr>
              <a:t>(Offene Frage, N=687, Nennungen=1.105)</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0103330565550327"/>
          <c:y val="0.22149026441266306"/>
          <c:w val="0.50855244948796019"/>
          <c:h val="0.74329579153792491"/>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BC5289C3-E86F-4B85-94A1-A955DB90161B}" type="VALUE">
                      <a:rPr lang="en-US"/>
                      <a:pPr/>
                      <a:t>[WERT]</a:t>
                    </a:fld>
                    <a:r>
                      <a:rPr lang="en-US"/>
                      <a:t>%, N=355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4B0-4CF8-9928-C3CCD184CA40}"/>
                </c:ext>
              </c:extLst>
            </c:dLbl>
            <c:dLbl>
              <c:idx val="1"/>
              <c:tx>
                <c:rich>
                  <a:bodyPr/>
                  <a:lstStyle/>
                  <a:p>
                    <a:fld id="{2C2F1C61-950D-4D8A-A792-DDCC7B2ADEBC}" type="VALUE">
                      <a:rPr lang="en-US"/>
                      <a:pPr/>
                      <a:t>[WERT]</a:t>
                    </a:fld>
                    <a:r>
                      <a:rPr lang="en-US"/>
                      <a:t>%, N=281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4B0-4CF8-9928-C3CCD184CA40}"/>
                </c:ext>
              </c:extLst>
            </c:dLbl>
            <c:dLbl>
              <c:idx val="2"/>
              <c:tx>
                <c:rich>
                  <a:bodyPr/>
                  <a:lstStyle/>
                  <a:p>
                    <a:fld id="{5AD59631-5BB4-44CF-B234-24D888FEEEF7}" type="VALUE">
                      <a:rPr lang="en-US"/>
                      <a:pPr/>
                      <a:t>[WERT]</a:t>
                    </a:fld>
                    <a:r>
                      <a:rPr lang="en-US"/>
                      <a:t>%, N=220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4B0-4CF8-9928-C3CCD184CA40}"/>
                </c:ext>
              </c:extLst>
            </c:dLbl>
            <c:dLbl>
              <c:idx val="3"/>
              <c:tx>
                <c:rich>
                  <a:bodyPr/>
                  <a:lstStyle/>
                  <a:p>
                    <a:fld id="{7EAF2EEC-616A-420D-9408-E4390EEFDE0B}" type="VALUE">
                      <a:rPr lang="en-US"/>
                      <a:pPr/>
                      <a:t>[WERT]</a:t>
                    </a:fld>
                    <a:r>
                      <a:rPr lang="en-US"/>
                      <a:t>%, N=151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4B0-4CF8-9928-C3CCD184CA40}"/>
                </c:ext>
              </c:extLst>
            </c:dLbl>
            <c:dLbl>
              <c:idx val="4"/>
              <c:tx>
                <c:rich>
                  <a:bodyPr/>
                  <a:lstStyle/>
                  <a:p>
                    <a:fld id="{F51732A6-9AEB-4EE0-9CC6-4AEB88CDCB97}" type="VALUE">
                      <a:rPr lang="en-US"/>
                      <a:pPr/>
                      <a:t>[WERT]</a:t>
                    </a:fld>
                    <a:r>
                      <a:rPr lang="en-US"/>
                      <a:t>%, N=91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4B0-4CF8-9928-C3CCD184CA40}"/>
                </c:ext>
              </c:extLst>
            </c:dLbl>
            <c:dLbl>
              <c:idx val="5"/>
              <c:tx>
                <c:rich>
                  <a:bodyPr/>
                  <a:lstStyle/>
                  <a:p>
                    <a:fld id="{CF02070D-121D-4D18-8AB8-6453561E3944}" type="VALUE">
                      <a:rPr lang="en-US"/>
                      <a:pPr/>
                      <a:t>[WERT]</a:t>
                    </a:fld>
                    <a:r>
                      <a:rPr lang="en-US"/>
                      <a:t>%, N=7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4B0-4CF8-9928-C3CCD184CA4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Frequenzverteilung!$A$3:$A$8</c:f>
              <c:strCache>
                <c:ptCount val="6"/>
                <c:pt idx="0">
                  <c:v>Finanzielle Probleme</c:v>
                </c:pt>
                <c:pt idx="1">
                  <c:v>Vereinbarkeit mit Beruf und organisatorische Probleme</c:v>
                </c:pt>
                <c:pt idx="2">
                  <c:v>Alleinige Verantwortung und Belastung als Elternteil</c:v>
                </c:pt>
                <c:pt idx="3">
                  <c:v>Sonstiges</c:v>
                </c:pt>
                <c:pt idx="4">
                  <c:v>Beziehungsaufarbeitung und Trennungskonflikte</c:v>
                </c:pt>
                <c:pt idx="5">
                  <c:v>Keine Antwort</c:v>
                </c:pt>
              </c:strCache>
            </c:strRef>
          </c:cat>
          <c:val>
            <c:numRef>
              <c:f>Frequenzverteilung!$E$3:$E$8</c:f>
              <c:numCache>
                <c:formatCode>General</c:formatCode>
                <c:ptCount val="6"/>
                <c:pt idx="0">
                  <c:v>51.749271137026241</c:v>
                </c:pt>
                <c:pt idx="1">
                  <c:v>40.962099125364432</c:v>
                </c:pt>
                <c:pt idx="2">
                  <c:v>32.069970845481052</c:v>
                </c:pt>
                <c:pt idx="3">
                  <c:v>22.011661807580179</c:v>
                </c:pt>
                <c:pt idx="4">
                  <c:v>13.26530612244898</c:v>
                </c:pt>
                <c:pt idx="5">
                  <c:v>1.0204081632653059</c:v>
                </c:pt>
              </c:numCache>
            </c:numRef>
          </c:val>
          <c:extLst>
            <c:ext xmlns:c16="http://schemas.microsoft.com/office/drawing/2014/chart" uri="{C3380CC4-5D6E-409C-BE32-E72D297353CC}">
              <c16:uniqueId val="{00000006-F4B0-4CF8-9928-C3CCD184CA40}"/>
            </c:ext>
          </c:extLst>
        </c:ser>
        <c:dLbls>
          <c:showLegendKey val="0"/>
          <c:showVal val="0"/>
          <c:showCatName val="0"/>
          <c:showSerName val="0"/>
          <c:showPercent val="0"/>
          <c:showBubbleSize val="0"/>
        </c:dLbls>
        <c:gapWidth val="182"/>
        <c:axId val="336112688"/>
        <c:axId val="336121328"/>
      </c:barChart>
      <c:catAx>
        <c:axId val="3361126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336121328"/>
        <c:crosses val="autoZero"/>
        <c:auto val="1"/>
        <c:lblAlgn val="ctr"/>
        <c:lblOffset val="100"/>
        <c:noMultiLvlLbl val="0"/>
      </c:catAx>
      <c:valAx>
        <c:axId val="336121328"/>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361126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kern="1200" spc="0" baseline="0" dirty="0" err="1">
                <a:solidFill>
                  <a:prstClr val="black">
                    <a:lumMod val="65000"/>
                    <a:lumOff val="35000"/>
                  </a:prstClr>
                </a:solidFill>
              </a:rPr>
              <a:t>Anzahl</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genannter</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als</a:t>
            </a:r>
            <a:r>
              <a:rPr lang="en-US" sz="1400" b="1" i="0" u="none" strike="noStrike" kern="1200" spc="0" baseline="0" dirty="0">
                <a:solidFill>
                  <a:prstClr val="black">
                    <a:lumMod val="65000"/>
                    <a:lumOff val="35000"/>
                  </a:prstClr>
                </a:solidFill>
              </a:rPr>
              <a:t> am </a:t>
            </a:r>
            <a:r>
              <a:rPr lang="en-US" sz="1400" b="1" i="0" u="none" strike="noStrike" kern="1200" spc="0" baseline="0" dirty="0" err="1">
                <a:solidFill>
                  <a:prstClr val="black">
                    <a:lumMod val="65000"/>
                    <a:lumOff val="35000"/>
                  </a:prstClr>
                </a:solidFill>
              </a:rPr>
              <a:t>wertvollsten</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empfundene</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Ressourcen</a:t>
            </a:r>
            <a:r>
              <a:rPr lang="en-US" sz="1400" b="1" i="0" u="none" strike="noStrike" kern="1200" spc="0" baseline="0" dirty="0">
                <a:solidFill>
                  <a:prstClr val="black">
                    <a:lumMod val="65000"/>
                    <a:lumOff val="35000"/>
                  </a:prstClr>
                </a:solidFill>
              </a:rPr>
              <a:t> in der </a:t>
            </a:r>
            <a:r>
              <a:rPr lang="en-US" sz="1400" b="1" i="0" u="none" strike="noStrike" kern="1200" spc="0" baseline="0" dirty="0" err="1">
                <a:solidFill>
                  <a:prstClr val="black">
                    <a:lumMod val="65000"/>
                    <a:lumOff val="35000"/>
                  </a:prstClr>
                </a:solidFill>
              </a:rPr>
              <a:t>Lebenssituation</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als</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Alleinerziehende</a:t>
            </a:r>
            <a:r>
              <a:rPr lang="en-US" sz="1400" b="1" i="0" u="none" strike="noStrike" kern="1200" spc="0" baseline="0" dirty="0">
                <a:solidFill>
                  <a:prstClr val="black">
                    <a:lumMod val="65000"/>
                    <a:lumOff val="35000"/>
                  </a:prstClr>
                </a:solidFill>
              </a:rPr>
              <a:t> </a:t>
            </a:r>
          </a:p>
          <a:p>
            <a:pPr>
              <a:defRPr/>
            </a:pPr>
            <a:r>
              <a:rPr lang="en-US" sz="1400" b="1" i="0" u="none" strike="noStrike" kern="1200" spc="0" baseline="0" dirty="0">
                <a:solidFill>
                  <a:prstClr val="black">
                    <a:lumMod val="65000"/>
                    <a:lumOff val="35000"/>
                  </a:prstClr>
                </a:solidFill>
              </a:rPr>
              <a:t>(N=668, </a:t>
            </a:r>
            <a:r>
              <a:rPr lang="en-US" sz="1400" b="1" i="0" u="none" strike="noStrike" kern="1200" spc="0" baseline="0" dirty="0" err="1">
                <a:solidFill>
                  <a:prstClr val="black">
                    <a:lumMod val="65000"/>
                    <a:lumOff val="35000"/>
                  </a:prstClr>
                </a:solidFill>
              </a:rPr>
              <a:t>Keine</a:t>
            </a:r>
            <a:r>
              <a:rPr lang="en-US" sz="1400" b="1" i="0" u="none" strike="noStrike" kern="1200" spc="0" baseline="0" dirty="0">
                <a:solidFill>
                  <a:prstClr val="black">
                    <a:lumMod val="65000"/>
                    <a:lumOff val="35000"/>
                  </a:prstClr>
                </a:solidFill>
              </a:rPr>
              <a:t> </a:t>
            </a:r>
            <a:r>
              <a:rPr lang="en-US" sz="1400" b="1" i="0" u="none" strike="noStrike" kern="1200" spc="0" baseline="0" dirty="0" err="1">
                <a:solidFill>
                  <a:prstClr val="black">
                    <a:lumMod val="65000"/>
                    <a:lumOff val="35000"/>
                  </a:prstClr>
                </a:solidFill>
              </a:rPr>
              <a:t>Antwort</a:t>
            </a:r>
            <a:r>
              <a:rPr lang="en-US" sz="1400" b="1" i="0" u="none" strike="noStrike" kern="1200" spc="0" baseline="0" dirty="0">
                <a:solidFill>
                  <a:prstClr val="black">
                    <a:lumMod val="65000"/>
                    <a:lumOff val="35000"/>
                  </a:prstClr>
                </a:solidFill>
              </a:rPr>
              <a:t>= 19)</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21132511992035477"/>
          <c:y val="0.25013596613890432"/>
          <c:w val="0.75036070383443454"/>
          <c:h val="0.71125738832260899"/>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7AD6FB0D-B4C0-4381-BDD1-777D35B83C15}" type="VALUE">
                      <a:rPr lang="en-US"/>
                      <a:pPr/>
                      <a:t>[WERT]</a:t>
                    </a:fld>
                    <a:r>
                      <a:rPr lang="en-US"/>
                      <a:t>%, N=460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913-4C8F-9743-B9D040A226A8}"/>
                </c:ext>
              </c:extLst>
            </c:dLbl>
            <c:dLbl>
              <c:idx val="1"/>
              <c:tx>
                <c:rich>
                  <a:bodyPr/>
                  <a:lstStyle/>
                  <a:p>
                    <a:fld id="{99B939EC-CCA1-4FE8-BD61-9B32B53ECCB0}" type="VALUE">
                      <a:rPr lang="en-US"/>
                      <a:pPr/>
                      <a:t>[WERT]</a:t>
                    </a:fld>
                    <a:r>
                      <a:rPr lang="en-US"/>
                      <a:t>%, N=149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913-4C8F-9743-B9D040A226A8}"/>
                </c:ext>
              </c:extLst>
            </c:dLbl>
            <c:dLbl>
              <c:idx val="2"/>
              <c:tx>
                <c:rich>
                  <a:bodyPr/>
                  <a:lstStyle/>
                  <a:p>
                    <a:fld id="{56D32F20-E142-4233-8D8D-603A7FB96942}" type="VALUE">
                      <a:rPr lang="en-US"/>
                      <a:pPr/>
                      <a:t>[WERT]</a:t>
                    </a:fld>
                    <a:r>
                      <a:rPr lang="en-US"/>
                      <a:t>%, N=55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913-4C8F-9743-B9D040A226A8}"/>
                </c:ext>
              </c:extLst>
            </c:dLbl>
            <c:dLbl>
              <c:idx val="3"/>
              <c:tx>
                <c:rich>
                  <a:bodyPr/>
                  <a:lstStyle/>
                  <a:p>
                    <a:fld id="{9732830E-756B-4FC0-B118-46547E35E61E}" type="VALUE">
                      <a:rPr lang="en-US"/>
                      <a:pPr/>
                      <a:t>[WERT]</a:t>
                    </a:fld>
                    <a:r>
                      <a:rPr lang="en-US"/>
                      <a:t>%, N=17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913-4C8F-9743-B9D040A226A8}"/>
                </c:ext>
              </c:extLst>
            </c:dLbl>
            <c:dLbl>
              <c:idx val="4"/>
              <c:tx>
                <c:rich>
                  <a:bodyPr/>
                  <a:lstStyle/>
                  <a:p>
                    <a:fld id="{EBCC6571-75DF-4345-9E0F-F6904B803A12}" type="VALUE">
                      <a:rPr lang="en-US"/>
                      <a:pPr/>
                      <a:t>[WERT]</a:t>
                    </a:fld>
                    <a:r>
                      <a:rPr lang="en-US"/>
                      <a:t>%, N=3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913-4C8F-9743-B9D040A226A8}"/>
                </c:ext>
              </c:extLst>
            </c:dLbl>
            <c:dLbl>
              <c:idx val="5"/>
              <c:tx>
                <c:rich>
                  <a:bodyPr/>
                  <a:lstStyle/>
                  <a:p>
                    <a:fld id="{9C21938E-472A-4CE2-9935-B17F02F24EED}" type="VALUE">
                      <a:rPr lang="en-US"/>
                      <a:pPr/>
                      <a:t>[WERT]</a:t>
                    </a:fld>
                    <a:r>
                      <a:rPr lang="en-US"/>
                      <a:t>%, N=2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913-4C8F-9743-B9D040A226A8}"/>
                </c:ext>
              </c:extLst>
            </c:dLbl>
            <c:dLbl>
              <c:idx val="6"/>
              <c:tx>
                <c:rich>
                  <a:bodyPr/>
                  <a:lstStyle/>
                  <a:p>
                    <a:fld id="{0E14E0D1-3755-4D17-98B7-B23A719734FA}" type="VALUE">
                      <a:rPr lang="en-US"/>
                      <a:pPr/>
                      <a:t>[WERT]</a:t>
                    </a:fld>
                    <a:r>
                      <a:rPr lang="en-US"/>
                      <a:t>%, N=1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E913-4C8F-9743-B9D040A226A8}"/>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'Verteilung Codes pro Befragtem'!$A$2:$A$8</c:f>
              <c:strCache>
                <c:ptCount val="7"/>
                <c:pt idx="0">
                  <c:v>1 Ressource (Code)</c:v>
                </c:pt>
                <c:pt idx="1">
                  <c:v>2 Ressourcen (Codes)</c:v>
                </c:pt>
                <c:pt idx="2">
                  <c:v>3 Ressourcen (Codes)</c:v>
                </c:pt>
                <c:pt idx="3">
                  <c:v>4 Ressourcen (Codes)</c:v>
                </c:pt>
                <c:pt idx="4">
                  <c:v>5 Ressourcen (Codes)</c:v>
                </c:pt>
                <c:pt idx="5">
                  <c:v>6 Ressourcen (Codes)</c:v>
                </c:pt>
                <c:pt idx="6">
                  <c:v>7 Ressourcen (Codes)</c:v>
                </c:pt>
              </c:strCache>
            </c:strRef>
          </c:cat>
          <c:val>
            <c:numRef>
              <c:f>'Verteilung Codes pro Befragtem'!$C$2:$C$8</c:f>
              <c:numCache>
                <c:formatCode>General</c:formatCode>
                <c:ptCount val="7"/>
                <c:pt idx="0">
                  <c:v>68.862275449101801</c:v>
                </c:pt>
                <c:pt idx="1">
                  <c:v>22.305389221556887</c:v>
                </c:pt>
                <c:pt idx="2">
                  <c:v>8.2335329341317358</c:v>
                </c:pt>
                <c:pt idx="3">
                  <c:v>2.5449101796407185</c:v>
                </c:pt>
                <c:pt idx="4">
                  <c:v>0.44910179640718562</c:v>
                </c:pt>
                <c:pt idx="5">
                  <c:v>0.29940119760479045</c:v>
                </c:pt>
                <c:pt idx="6">
                  <c:v>0.14970059880239522</c:v>
                </c:pt>
              </c:numCache>
            </c:numRef>
          </c:val>
          <c:extLst>
            <c:ext xmlns:c16="http://schemas.microsoft.com/office/drawing/2014/chart" uri="{C3380CC4-5D6E-409C-BE32-E72D297353CC}">
              <c16:uniqueId val="{00000007-E913-4C8F-9743-B9D040A226A8}"/>
            </c:ext>
          </c:extLst>
        </c:ser>
        <c:dLbls>
          <c:showLegendKey val="0"/>
          <c:showVal val="0"/>
          <c:showCatName val="0"/>
          <c:showSerName val="0"/>
          <c:showPercent val="0"/>
          <c:showBubbleSize val="0"/>
        </c:dLbls>
        <c:gapWidth val="182"/>
        <c:axId val="1440931024"/>
        <c:axId val="1440934864"/>
      </c:barChart>
      <c:catAx>
        <c:axId val="144093102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1440934864"/>
        <c:crosses val="autoZero"/>
        <c:auto val="1"/>
        <c:lblAlgn val="ctr"/>
        <c:lblOffset val="100"/>
        <c:noMultiLvlLbl val="0"/>
      </c:catAx>
      <c:valAx>
        <c:axId val="144093486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409310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i="0" u="none" strike="noStrike" kern="1200" spc="0" baseline="0" dirty="0">
                <a:solidFill>
                  <a:prstClr val="black">
                    <a:lumMod val="65000"/>
                    <a:lumOff val="35000"/>
                  </a:prstClr>
                </a:solidFill>
                <a:effectLst/>
              </a:rPr>
              <a:t>Welches sind/waren für Sie die </a:t>
            </a:r>
            <a:r>
              <a:rPr lang="de-DE" sz="1400" b="1" i="0" u="sng" strike="noStrike" kern="1200" spc="0" baseline="0" dirty="0">
                <a:solidFill>
                  <a:prstClr val="black">
                    <a:lumMod val="65000"/>
                    <a:lumOff val="35000"/>
                  </a:prstClr>
                </a:solidFill>
                <a:effectLst/>
              </a:rPr>
              <a:t>wertvollsten Ressourcen</a:t>
            </a:r>
            <a:br>
              <a:rPr lang="de-DE" sz="1400" b="1" i="0" u="none" strike="noStrike" kern="1200" spc="0" baseline="0" dirty="0">
                <a:solidFill>
                  <a:prstClr val="black">
                    <a:lumMod val="65000"/>
                    <a:lumOff val="35000"/>
                  </a:prstClr>
                </a:solidFill>
                <a:effectLst/>
              </a:rPr>
            </a:br>
            <a:r>
              <a:rPr lang="de-DE" sz="1400" b="1" i="0" u="none" strike="noStrike" kern="1200" spc="0" baseline="0" dirty="0">
                <a:solidFill>
                  <a:prstClr val="black">
                    <a:lumMod val="65000"/>
                    <a:lumOff val="35000"/>
                  </a:prstClr>
                </a:solidFill>
                <a:effectLst/>
              </a:rPr>
              <a:t>in dieser Lebenssituation?</a:t>
            </a:r>
            <a:br>
              <a:rPr lang="de-DE" sz="1400" b="1" i="0" u="none" strike="noStrike" kern="1200" spc="0" baseline="0" dirty="0">
                <a:solidFill>
                  <a:prstClr val="black">
                    <a:lumMod val="65000"/>
                    <a:lumOff val="35000"/>
                  </a:prstClr>
                </a:solidFill>
                <a:effectLst/>
              </a:rPr>
            </a:br>
            <a:r>
              <a:rPr lang="de-DE" sz="1400" b="1" i="0" u="none" strike="noStrike" kern="1200" spc="0" baseline="0" dirty="0">
                <a:solidFill>
                  <a:prstClr val="black">
                    <a:lumMod val="65000"/>
                    <a:lumOff val="35000"/>
                  </a:prstClr>
                </a:solidFill>
                <a:effectLst/>
              </a:rPr>
              <a:t>Bitte nehmen Sie sich kurz Zeit für die Beantwortung dieser Frage. </a:t>
            </a:r>
          </a:p>
          <a:p>
            <a:pPr>
              <a:defRPr/>
            </a:pPr>
            <a:r>
              <a:rPr lang="de-DE" sz="1400" b="1" i="0" u="none" strike="noStrike" kern="1200" spc="0" baseline="0" dirty="0">
                <a:solidFill>
                  <a:prstClr val="black">
                    <a:lumMod val="65000"/>
                    <a:lumOff val="35000"/>
                  </a:prstClr>
                </a:solidFill>
                <a:effectLst/>
              </a:rPr>
              <a:t>(Offene Frage, N=687, Nennungen= 1.027)</a:t>
            </a:r>
            <a:endParaRPr lang="de-DE" sz="1400" b="0" i="0" u="none" strike="noStrike" kern="1200" spc="0" baseline="0" dirty="0">
              <a:solidFill>
                <a:prstClr val="black">
                  <a:lumMod val="65000"/>
                  <a:lumOff val="35000"/>
                </a:prstClr>
              </a:solidFill>
            </a:endParaRPr>
          </a:p>
          <a:p>
            <a:pPr>
              <a:defRPr/>
            </a:pP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2837265164996752"/>
          <c:y val="0.21100407767176502"/>
          <c:w val="0.52962750264406921"/>
          <c:h val="0.73651863958046393"/>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8B747024-D9C4-4F7A-B417-22B4D77563A3}" type="VALUE">
                      <a:rPr lang="en-US"/>
                      <a:pPr/>
                      <a:t>[WERT]</a:t>
                    </a:fld>
                    <a:r>
                      <a:rPr lang="en-US"/>
                      <a:t>%, N=366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CFB-48A3-AA91-6FD9518FA840}"/>
                </c:ext>
              </c:extLst>
            </c:dLbl>
            <c:dLbl>
              <c:idx val="1"/>
              <c:tx>
                <c:rich>
                  <a:bodyPr/>
                  <a:lstStyle/>
                  <a:p>
                    <a:fld id="{BD4A1990-4380-4C5F-9979-D5F7927644C0}" type="VALUE">
                      <a:rPr lang="en-US"/>
                      <a:pPr/>
                      <a:t>[WERT]</a:t>
                    </a:fld>
                    <a:r>
                      <a:rPr lang="en-US"/>
                      <a:t>%, N=184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CFB-48A3-AA91-6FD9518FA840}"/>
                </c:ext>
              </c:extLst>
            </c:dLbl>
            <c:dLbl>
              <c:idx val="2"/>
              <c:tx>
                <c:rich>
                  <a:bodyPr/>
                  <a:lstStyle/>
                  <a:p>
                    <a:fld id="{4D4F0710-D685-4CE3-BFCF-628AD74B4BF2}" type="VALUE">
                      <a:rPr lang="en-US"/>
                      <a:pPr/>
                      <a:t>[WERT]</a:t>
                    </a:fld>
                    <a:r>
                      <a:rPr lang="en-US"/>
                      <a:t>%, N=103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CFB-48A3-AA91-6FD9518FA840}"/>
                </c:ext>
              </c:extLst>
            </c:dLbl>
            <c:dLbl>
              <c:idx val="3"/>
              <c:tx>
                <c:rich>
                  <a:bodyPr/>
                  <a:lstStyle/>
                  <a:p>
                    <a:fld id="{ECA33B4C-277C-4AA7-816B-3FA2713D840D}" type="VALUE">
                      <a:rPr lang="en-US"/>
                      <a:pPr/>
                      <a:t>[WERT]</a:t>
                    </a:fld>
                    <a:r>
                      <a:rPr lang="en-US"/>
                      <a:t>%, N=84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CFB-48A3-AA91-6FD9518FA840}"/>
                </c:ext>
              </c:extLst>
            </c:dLbl>
            <c:dLbl>
              <c:idx val="4"/>
              <c:tx>
                <c:rich>
                  <a:bodyPr/>
                  <a:lstStyle/>
                  <a:p>
                    <a:fld id="{A555FBC5-CC3E-4CCE-B36B-111BB2BBA86A}" type="VALUE">
                      <a:rPr lang="en-US"/>
                      <a:pPr/>
                      <a:t>[WERT]</a:t>
                    </a:fld>
                    <a:r>
                      <a:rPr lang="en-US"/>
                      <a:t>%, N=74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CFB-48A3-AA91-6FD9518FA840}"/>
                </c:ext>
              </c:extLst>
            </c:dLbl>
            <c:dLbl>
              <c:idx val="5"/>
              <c:tx>
                <c:rich>
                  <a:bodyPr/>
                  <a:lstStyle/>
                  <a:p>
                    <a:fld id="{067CBB1B-771B-4BEF-90D2-9D0F69E4F76E}" type="VALUE">
                      <a:rPr lang="en-US"/>
                      <a:pPr/>
                      <a:t>[WERT]</a:t>
                    </a:fld>
                    <a:r>
                      <a:rPr lang="en-US"/>
                      <a:t>%, N=64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CFB-48A3-AA91-6FD9518FA840}"/>
                </c:ext>
              </c:extLst>
            </c:dLbl>
            <c:dLbl>
              <c:idx val="6"/>
              <c:tx>
                <c:rich>
                  <a:bodyPr/>
                  <a:lstStyle/>
                  <a:p>
                    <a:fld id="{ED50E9E5-2FB4-414B-9E1E-676359D5D0E7}" type="VALUE">
                      <a:rPr lang="en-US"/>
                      <a:pPr/>
                      <a:t>[WERT]</a:t>
                    </a:fld>
                    <a:r>
                      <a:rPr lang="en-US"/>
                      <a:t>%, N=39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7CFB-48A3-AA91-6FD9518FA840}"/>
                </c:ext>
              </c:extLst>
            </c:dLbl>
            <c:dLbl>
              <c:idx val="7"/>
              <c:tx>
                <c:rich>
                  <a:bodyPr/>
                  <a:lstStyle/>
                  <a:p>
                    <a:fld id="{AA06B9B2-453A-4C96-AD6D-DC4621763382}" type="VALUE">
                      <a:rPr lang="en-US"/>
                      <a:pPr/>
                      <a:t>[WERT]</a:t>
                    </a:fld>
                    <a:r>
                      <a:rPr lang="en-US"/>
                      <a:t>%, N=31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CFB-48A3-AA91-6FD9518FA840}"/>
                </c:ext>
              </c:extLst>
            </c:dLbl>
            <c:dLbl>
              <c:idx val="8"/>
              <c:tx>
                <c:rich>
                  <a:bodyPr/>
                  <a:lstStyle/>
                  <a:p>
                    <a:fld id="{948BD3F7-7B62-412A-AAAD-CDFAD2C3B0EA}" type="VALUE">
                      <a:rPr lang="en-US"/>
                      <a:pPr/>
                      <a:t>[WERT]</a:t>
                    </a:fld>
                    <a:r>
                      <a:rPr lang="en-US"/>
                      <a:t>%, N=31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7CFB-48A3-AA91-6FD9518FA840}"/>
                </c:ext>
              </c:extLst>
            </c:dLbl>
            <c:dLbl>
              <c:idx val="9"/>
              <c:tx>
                <c:rich>
                  <a:bodyPr/>
                  <a:lstStyle/>
                  <a:p>
                    <a:fld id="{DA6544BB-0F33-4046-97E4-45DA25B5BF45}" type="VALUE">
                      <a:rPr lang="en-US"/>
                      <a:pPr/>
                      <a:t>[WERT]</a:t>
                    </a:fld>
                    <a:r>
                      <a:rPr lang="en-US"/>
                      <a:t>%, N=19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7CFB-48A3-AA91-6FD9518FA840}"/>
                </c:ext>
              </c:extLst>
            </c:dLbl>
            <c:dLbl>
              <c:idx val="10"/>
              <c:tx>
                <c:rich>
                  <a:bodyPr/>
                  <a:lstStyle/>
                  <a:p>
                    <a:r>
                      <a:rPr lang="en-US"/>
                      <a:t>2,8%, N=19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7CFB-48A3-AA91-6FD9518FA840}"/>
                </c:ext>
              </c:extLst>
            </c:dLbl>
            <c:dLbl>
              <c:idx val="11"/>
              <c:tx>
                <c:rich>
                  <a:bodyPr/>
                  <a:lstStyle/>
                  <a:p>
                    <a:fld id="{E1DFD148-0F53-40E7-A42E-0492B4DDA985}" type="VALUE">
                      <a:rPr lang="en-US"/>
                      <a:pPr/>
                      <a:t>[WERT]</a:t>
                    </a:fld>
                    <a:r>
                      <a:rPr lang="en-US"/>
                      <a:t>%, N=17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7CFB-48A3-AA91-6FD9518FA84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Frequenzverteilung!$A$3:$A$15</c:f>
              <c:strCache>
                <c:ptCount val="12"/>
                <c:pt idx="0">
                  <c:v>Unterstützung durch Familie</c:v>
                </c:pt>
                <c:pt idx="1">
                  <c:v>Unterstützung durch Freunde/Bekannte</c:v>
                </c:pt>
                <c:pt idx="2">
                  <c:v>Liebe und Beziehung zu Kind/ern</c:v>
                </c:pt>
                <c:pt idx="3">
                  <c:v>Sonstiges</c:v>
                </c:pt>
                <c:pt idx="4">
                  <c:v>Resilienz und Innere Stärke</c:v>
                </c:pt>
                <c:pt idx="5">
                  <c:v>Arbeit und Arbeitgeber/Kollegen</c:v>
                </c:pt>
                <c:pt idx="6">
                  <c:v>Zeit für sich (Sport, Freizeit, Erholung, ..)</c:v>
                </c:pt>
                <c:pt idx="7">
                  <c:v>Öffentliche Maßnahmen (Familiengeld, Mietbeitrag, Sozialwohnung, Unterhaltsvorschuss, …)</c:v>
                </c:pt>
                <c:pt idx="8">
                  <c:v>Keine wirklich wertvollen Ressourcen</c:v>
                </c:pt>
                <c:pt idx="9">
                  <c:v>Beratungsstellen (FABE, Plattform f.A.,Patronat, Frauenhaus,…)</c:v>
                </c:pt>
                <c:pt idx="10">
                  <c:v>Keine Antwort</c:v>
                </c:pt>
                <c:pt idx="11">
                  <c:v>Kinderbetreuungsstätten (Schulen, Kita, Kiga, Elki,...)</c:v>
                </c:pt>
              </c:strCache>
            </c:strRef>
          </c:cat>
          <c:val>
            <c:numRef>
              <c:f>Frequenzverteilung!$E$3:$E$15</c:f>
              <c:numCache>
                <c:formatCode>General</c:formatCode>
                <c:ptCount val="13"/>
                <c:pt idx="0">
                  <c:v>53.352769679300287</c:v>
                </c:pt>
                <c:pt idx="1">
                  <c:v>26.676384839650151</c:v>
                </c:pt>
                <c:pt idx="2">
                  <c:v>15.014577259475219</c:v>
                </c:pt>
                <c:pt idx="3">
                  <c:v>12.244897959183669</c:v>
                </c:pt>
                <c:pt idx="4">
                  <c:v>10.787172011661809</c:v>
                </c:pt>
                <c:pt idx="5">
                  <c:v>9.183673469387756</c:v>
                </c:pt>
                <c:pt idx="6">
                  <c:v>5.685131195335277</c:v>
                </c:pt>
                <c:pt idx="7">
                  <c:v>4.518950437317784</c:v>
                </c:pt>
                <c:pt idx="8">
                  <c:v>3.7900874635568509</c:v>
                </c:pt>
                <c:pt idx="9">
                  <c:v>2.769679300291545</c:v>
                </c:pt>
                <c:pt idx="10">
                  <c:v>2.769679300291545</c:v>
                </c:pt>
                <c:pt idx="11">
                  <c:v>2.4781341107871722</c:v>
                </c:pt>
              </c:numCache>
            </c:numRef>
          </c:val>
          <c:extLst>
            <c:ext xmlns:c16="http://schemas.microsoft.com/office/drawing/2014/chart" uri="{C3380CC4-5D6E-409C-BE32-E72D297353CC}">
              <c16:uniqueId val="{0000000C-7CFB-48A3-AA91-6FD9518FA840}"/>
            </c:ext>
          </c:extLst>
        </c:ser>
        <c:dLbls>
          <c:showLegendKey val="0"/>
          <c:showVal val="0"/>
          <c:showCatName val="0"/>
          <c:showSerName val="0"/>
          <c:showPercent val="0"/>
          <c:showBubbleSize val="0"/>
        </c:dLbls>
        <c:gapWidth val="182"/>
        <c:axId val="1531678944"/>
        <c:axId val="1531679904"/>
      </c:barChart>
      <c:catAx>
        <c:axId val="15316789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1531679904"/>
        <c:crosses val="autoZero"/>
        <c:auto val="1"/>
        <c:lblAlgn val="ctr"/>
        <c:lblOffset val="100"/>
        <c:noMultiLvlLbl val="0"/>
      </c:catAx>
      <c:valAx>
        <c:axId val="153167990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316789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 </a:t>
            </a:r>
            <a:r>
              <a:rPr lang="en-US" b="1" dirty="0" err="1"/>
              <a:t>Welche</a:t>
            </a:r>
            <a:r>
              <a:rPr lang="en-US" b="1" dirty="0"/>
              <a:t> der </a:t>
            </a:r>
            <a:r>
              <a:rPr lang="en-US" b="1" dirty="0" err="1"/>
              <a:t>folgenden</a:t>
            </a:r>
            <a:r>
              <a:rPr lang="en-US" b="1" dirty="0"/>
              <a:t> </a:t>
            </a:r>
            <a:r>
              <a:rPr lang="en-US" b="1" dirty="0" err="1"/>
              <a:t>Personen</a:t>
            </a:r>
            <a:r>
              <a:rPr lang="en-US" b="1" dirty="0"/>
              <a:t>/</a:t>
            </a:r>
            <a:r>
              <a:rPr lang="en-US" b="1" dirty="0" err="1"/>
              <a:t>Dienstleistungen</a:t>
            </a:r>
            <a:r>
              <a:rPr lang="en-US" b="1" dirty="0"/>
              <a:t> </a:t>
            </a:r>
            <a:r>
              <a:rPr lang="en-US" b="1" dirty="0" err="1"/>
              <a:t>sind</a:t>
            </a:r>
            <a:r>
              <a:rPr lang="en-US" b="1" dirty="0"/>
              <a:t>/</a:t>
            </a:r>
            <a:r>
              <a:rPr lang="en-US" b="1" dirty="0" err="1"/>
              <a:t>waren</a:t>
            </a:r>
            <a:r>
              <a:rPr lang="en-US" b="1" dirty="0"/>
              <a:t> </a:t>
            </a:r>
            <a:r>
              <a:rPr lang="en-US" b="1" dirty="0" err="1"/>
              <a:t>Ihnen</a:t>
            </a:r>
            <a:r>
              <a:rPr lang="en-US" b="1" dirty="0"/>
              <a:t> </a:t>
            </a:r>
            <a:r>
              <a:rPr lang="en-US" b="1" u="sng" dirty="0" err="1"/>
              <a:t>besonders</a:t>
            </a:r>
            <a:r>
              <a:rPr lang="en-US" b="1" dirty="0"/>
              <a:t> </a:t>
            </a:r>
            <a:r>
              <a:rPr lang="en-US" b="1" dirty="0" err="1"/>
              <a:t>hilfreich</a:t>
            </a:r>
            <a:r>
              <a:rPr lang="en-US" b="1" dirty="0"/>
              <a:t> in </a:t>
            </a:r>
            <a:r>
              <a:rPr lang="en-US" b="1" dirty="0" err="1"/>
              <a:t>Ihrer</a:t>
            </a:r>
            <a:r>
              <a:rPr lang="en-US" b="1" dirty="0"/>
              <a:t> </a:t>
            </a:r>
            <a:r>
              <a:rPr lang="en-US" b="1" dirty="0" err="1"/>
              <a:t>Lebenssituation</a:t>
            </a:r>
            <a:r>
              <a:rPr lang="en-US" b="1" dirty="0"/>
              <a:t> </a:t>
            </a:r>
            <a:r>
              <a:rPr lang="en-US" b="1" dirty="0" err="1"/>
              <a:t>als</a:t>
            </a:r>
            <a:r>
              <a:rPr lang="en-US" b="1" dirty="0"/>
              <a:t> </a:t>
            </a:r>
            <a:r>
              <a:rPr lang="en-US" b="1" dirty="0" err="1"/>
              <a:t>Alleinerziehende</a:t>
            </a:r>
            <a:r>
              <a:rPr lang="en-US" b="1" dirty="0"/>
              <a:t>/r </a:t>
            </a:r>
            <a:r>
              <a:rPr lang="en-US" b="1" u="sng" dirty="0"/>
              <a:t>in </a:t>
            </a:r>
            <a:r>
              <a:rPr lang="en-US" b="1" u="sng" dirty="0" err="1"/>
              <a:t>Bezug</a:t>
            </a:r>
            <a:r>
              <a:rPr lang="en-US" b="1" u="sng" dirty="0"/>
              <a:t> auf die </a:t>
            </a:r>
            <a:r>
              <a:rPr lang="en-US" b="1" u="sng" dirty="0" err="1"/>
              <a:t>Vereinbarkeit</a:t>
            </a:r>
            <a:r>
              <a:rPr lang="en-US" b="1" u="sng" dirty="0"/>
              <a:t> von </a:t>
            </a:r>
            <a:r>
              <a:rPr lang="en-US" b="1" u="sng" dirty="0" err="1"/>
              <a:t>Familie</a:t>
            </a:r>
            <a:r>
              <a:rPr lang="en-US" b="1" u="sng" dirty="0"/>
              <a:t> und </a:t>
            </a:r>
            <a:r>
              <a:rPr lang="en-US" b="1" u="sng" dirty="0" err="1"/>
              <a:t>Beruf</a:t>
            </a:r>
            <a:r>
              <a:rPr lang="en-US" b="1" dirty="0"/>
              <a:t>? </a:t>
            </a:r>
            <a:r>
              <a:rPr lang="de-DE" sz="1400" b="1" i="0" u="none" strike="noStrike" kern="1200" spc="0" baseline="0" dirty="0">
                <a:solidFill>
                  <a:prstClr val="black">
                    <a:lumMod val="65000"/>
                    <a:lumOff val="35000"/>
                  </a:prstClr>
                </a:solidFill>
                <a:latin typeface="+mn-lt"/>
                <a:ea typeface="+mn-ea"/>
                <a:cs typeface="+mn-cs"/>
              </a:rPr>
              <a:t>(Mehrere Antworten möglich) </a:t>
            </a:r>
            <a:r>
              <a:rPr lang="en-US" sz="1100" b="1" dirty="0"/>
              <a:t>(</a:t>
            </a:r>
            <a:r>
              <a:rPr lang="en-US" sz="1100" b="1" dirty="0" err="1"/>
              <a:t>Offene</a:t>
            </a:r>
            <a:r>
              <a:rPr lang="en-US" sz="1100" b="1" baseline="0" dirty="0"/>
              <a:t> Frage, </a:t>
            </a:r>
            <a:r>
              <a:rPr lang="en-US" sz="1100" b="1" dirty="0"/>
              <a:t>N=652, </a:t>
            </a:r>
            <a:r>
              <a:rPr lang="en-US" sz="1100" b="1" dirty="0" err="1"/>
              <a:t>Nennungen</a:t>
            </a:r>
            <a:r>
              <a:rPr lang="en-US" sz="1100" b="1" dirty="0"/>
              <a:t>=1375, </a:t>
            </a:r>
            <a:r>
              <a:rPr lang="en-US" sz="1100" b="1" dirty="0" err="1"/>
              <a:t>Ke</a:t>
            </a:r>
            <a:endParaRPr lang="en-US" b="1" dirty="0"/>
          </a:p>
        </c:rich>
      </c:tx>
      <c:layout>
        <c:manualLayout>
          <c:xMode val="edge"/>
          <c:yMode val="edge"/>
          <c:x val="9.6473679301291665E-2"/>
          <c:y val="3.980857156031237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57100301462120318"/>
          <c:y val="0.27570003833591822"/>
          <c:w val="0.37264587377350999"/>
          <c:h val="0.67236960412762703"/>
        </c:manualLayout>
      </c:layout>
      <c:barChart>
        <c:barDir val="bar"/>
        <c:grouping val="clustered"/>
        <c:varyColors val="0"/>
        <c:ser>
          <c:idx val="0"/>
          <c:order val="0"/>
          <c:tx>
            <c:strRef>
              <c:f>'A007 Was besonders hilfreich'!$C$1:$C$2</c:f>
              <c:strCache>
                <c:ptCount val="2"/>
                <c:pt idx="0">
                  <c:v>A007 Welche der folgenden Personen/Dienstleistungen sind/waren Ihnen besonders hilfreich in Ihrer Lebenssituation als Alleinerziehende/r in Bezug auf die Vereinbarkeit von Familie und Beruf?</c:v>
                </c:pt>
                <c:pt idx="1">
                  <c:v>Percentage</c:v>
                </c:pt>
              </c:strCache>
            </c:strRef>
          </c:tx>
          <c:spPr>
            <a:solidFill>
              <a:schemeClr val="accent1"/>
            </a:solidFill>
            <a:ln>
              <a:noFill/>
            </a:ln>
            <a:effectLst/>
          </c:spPr>
          <c:invertIfNegative val="0"/>
          <c:dLbls>
            <c:dLbl>
              <c:idx val="0"/>
              <c:tx>
                <c:rich>
                  <a:bodyPr/>
                  <a:lstStyle/>
                  <a:p>
                    <a:fld id="{C25187C1-D543-41D1-8E7E-2DFF6C580871}" type="VALUE">
                      <a:rPr lang="en-US" smtClean="0"/>
                      <a:pPr/>
                      <a:t>[WERT]</a:t>
                    </a:fld>
                    <a:r>
                      <a:rPr lang="en-US" dirty="0"/>
                      <a:t>%, N=44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92A-4CD0-AF2C-956E2DE02088}"/>
                </c:ext>
              </c:extLst>
            </c:dLbl>
            <c:dLbl>
              <c:idx val="1"/>
              <c:tx>
                <c:rich>
                  <a:bodyPr/>
                  <a:lstStyle/>
                  <a:p>
                    <a:fld id="{C624E5EA-BA51-433C-95B7-B340611E2E41}" type="VALUE">
                      <a:rPr lang="en-US" smtClean="0"/>
                      <a:pPr/>
                      <a:t>[WERT]</a:t>
                    </a:fld>
                    <a:r>
                      <a:rPr lang="en-US"/>
                      <a:t>%, N=516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92A-4CD0-AF2C-956E2DE02088}"/>
                </c:ext>
              </c:extLst>
            </c:dLbl>
            <c:dLbl>
              <c:idx val="2"/>
              <c:tx>
                <c:rich>
                  <a:bodyPr/>
                  <a:lstStyle/>
                  <a:p>
                    <a:fld id="{D8955A02-8BE3-4561-BBDA-D1F1FC403FAC}" type="VALUE">
                      <a:rPr lang="en-US" smtClean="0"/>
                      <a:pPr/>
                      <a:t>[WERT]</a:t>
                    </a:fld>
                    <a:r>
                      <a:rPr lang="en-US"/>
                      <a:t>%, N=261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92A-4CD0-AF2C-956E2DE02088}"/>
                </c:ext>
              </c:extLst>
            </c:dLbl>
            <c:dLbl>
              <c:idx val="3"/>
              <c:tx>
                <c:rich>
                  <a:bodyPr/>
                  <a:lstStyle/>
                  <a:p>
                    <a:fld id="{E20D04EC-4A44-4489-ACD7-432374F02DB0}" type="VALUE">
                      <a:rPr lang="en-US" smtClean="0"/>
                      <a:pPr/>
                      <a:t>[WERT]</a:t>
                    </a:fld>
                    <a:r>
                      <a:rPr lang="en-US"/>
                      <a:t>%, N=80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92A-4CD0-AF2C-956E2DE02088}"/>
                </c:ext>
              </c:extLst>
            </c:dLbl>
            <c:dLbl>
              <c:idx val="4"/>
              <c:tx>
                <c:rich>
                  <a:bodyPr/>
                  <a:lstStyle/>
                  <a:p>
                    <a:fld id="{06C76B7D-707A-44A6-8123-29EEE40131D9}" type="VALUE">
                      <a:rPr lang="en-US" smtClean="0"/>
                      <a:pPr/>
                      <a:t>[WERT]</a:t>
                    </a:fld>
                    <a:r>
                      <a:rPr lang="en-US"/>
                      <a:t>%, N=176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92A-4CD0-AF2C-956E2DE02088}"/>
                </c:ext>
              </c:extLst>
            </c:dLbl>
            <c:dLbl>
              <c:idx val="5"/>
              <c:tx>
                <c:rich>
                  <a:bodyPr/>
                  <a:lstStyle/>
                  <a:p>
                    <a:fld id="{B4D0153C-EEA0-4945-8CDC-8009B417C08E}" type="VALUE">
                      <a:rPr lang="en-US" smtClean="0"/>
                      <a:pPr/>
                      <a:t>[WERT]</a:t>
                    </a:fld>
                    <a:r>
                      <a:rPr lang="en-US"/>
                      <a:t>%, N=92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92A-4CD0-AF2C-956E2DE02088}"/>
                </c:ext>
              </c:extLst>
            </c:dLbl>
            <c:dLbl>
              <c:idx val="6"/>
              <c:tx>
                <c:rich>
                  <a:bodyPr/>
                  <a:lstStyle/>
                  <a:p>
                    <a:fld id="{3EAB1A23-F120-4C17-AA50-86268061084F}" type="VALUE">
                      <a:rPr lang="en-US" smtClean="0"/>
                      <a:pPr/>
                      <a:t>[WERT]</a:t>
                    </a:fld>
                    <a:r>
                      <a:rPr lang="en-US"/>
                      <a:t>%, N=73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F92A-4CD0-AF2C-956E2DE02088}"/>
                </c:ext>
              </c:extLst>
            </c:dLbl>
            <c:dLbl>
              <c:idx val="7"/>
              <c:tx>
                <c:rich>
                  <a:bodyPr/>
                  <a:lstStyle/>
                  <a:p>
                    <a:fld id="{7F7F9EE9-2E80-4B52-84FA-24B2EA6B1242}" type="VALUE">
                      <a:rPr lang="en-US" smtClean="0"/>
                      <a:pPr/>
                      <a:t>[WERT]</a:t>
                    </a:fld>
                    <a:r>
                      <a:rPr lang="en-US"/>
                      <a:t>%,N=91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F92A-4CD0-AF2C-956E2DE02088}"/>
                </c:ext>
              </c:extLst>
            </c:dLbl>
            <c:dLbl>
              <c:idx val="8"/>
              <c:tx>
                <c:rich>
                  <a:bodyPr/>
                  <a:lstStyle/>
                  <a:p>
                    <a:fld id="{C8EF3203-9B7E-449E-A2DE-1866181C0B80}" type="VALUE">
                      <a:rPr lang="en-US" smtClean="0"/>
                      <a:pPr/>
                      <a:t>[WERT]</a:t>
                    </a:fld>
                    <a:r>
                      <a:rPr lang="en-US"/>
                      <a:t>%, N=42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F92A-4CD0-AF2C-956E2DE02088}"/>
                </c:ext>
              </c:extLst>
            </c:dLbl>
            <c:dLbl>
              <c:idx val="9"/>
              <c:tx>
                <c:rich>
                  <a:bodyPr/>
                  <a:lstStyle/>
                  <a:p>
                    <a:fld id="{9728E43E-1DD9-43E0-BAEA-52000CD20E7C}" type="VALUE">
                      <a:rPr lang="en-US" smtClean="0"/>
                      <a:pPr/>
                      <a:t>[WERT]</a:t>
                    </a:fld>
                    <a:r>
                      <a:rPr lang="en-US"/>
                      <a:t>%, N=35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92A-4CD0-AF2C-956E2DE02088}"/>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'A007 Was besonders hilfreich'!$A$3:$A$12</c:f>
              <c:strCache>
                <c:ptCount val="10"/>
                <c:pt idx="0">
                  <c:v>Ex-Partner/in</c:v>
                </c:pt>
                <c:pt idx="1">
                  <c:v>Familie/Verwandte</c:v>
                </c:pt>
                <c:pt idx="2">
                  <c:v>Freundeskreis</c:v>
                </c:pt>
                <c:pt idx="3">
                  <c:v>Nachbarschaft</c:v>
                </c:pt>
                <c:pt idx="4">
                  <c:v>Arbeitgeber/in</c:v>
                </c:pt>
                <c:pt idx="5">
                  <c:v>außerschulische Betreuungseinrichtungen für Kinder/Jugendliche</c:v>
                </c:pt>
                <c:pt idx="6">
                  <c:v>Babysitter gegen Bezahlung</c:v>
                </c:pt>
                <c:pt idx="7">
                  <c:v>Tagesmütter/andere Strukturen der Kleinkinderbetreuung</c:v>
                </c:pt>
                <c:pt idx="8">
                  <c:v>Anderes (bitte angeben):</c:v>
                </c:pt>
                <c:pt idx="9">
                  <c:v>Keine der genannten konnten/können wirklich hilfreich sein</c:v>
                </c:pt>
              </c:strCache>
            </c:strRef>
          </c:cat>
          <c:val>
            <c:numRef>
              <c:f>'A007 Was besonders hilfreich'!$C$3:$C$12</c:f>
              <c:numCache>
                <c:formatCode>General</c:formatCode>
                <c:ptCount val="10"/>
                <c:pt idx="0">
                  <c:v>6.7</c:v>
                </c:pt>
                <c:pt idx="1">
                  <c:v>79.099999999999994</c:v>
                </c:pt>
                <c:pt idx="2">
                  <c:v>40</c:v>
                </c:pt>
                <c:pt idx="3">
                  <c:v>12.3</c:v>
                </c:pt>
                <c:pt idx="4">
                  <c:v>27</c:v>
                </c:pt>
                <c:pt idx="5">
                  <c:v>14.1</c:v>
                </c:pt>
                <c:pt idx="6">
                  <c:v>11.2</c:v>
                </c:pt>
                <c:pt idx="7">
                  <c:v>14</c:v>
                </c:pt>
                <c:pt idx="8">
                  <c:v>6.4</c:v>
                </c:pt>
                <c:pt idx="9">
                  <c:v>5.0999999999999996</c:v>
                </c:pt>
              </c:numCache>
            </c:numRef>
          </c:val>
          <c:extLst>
            <c:ext xmlns:c16="http://schemas.microsoft.com/office/drawing/2014/chart" uri="{C3380CC4-5D6E-409C-BE32-E72D297353CC}">
              <c16:uniqueId val="{00000000-9245-4C78-91CB-39FA08289B5F}"/>
            </c:ext>
          </c:extLst>
        </c:ser>
        <c:dLbls>
          <c:showLegendKey val="0"/>
          <c:showVal val="0"/>
          <c:showCatName val="0"/>
          <c:showSerName val="0"/>
          <c:showPercent val="0"/>
          <c:showBubbleSize val="0"/>
        </c:dLbls>
        <c:gapWidth val="182"/>
        <c:axId val="1591620559"/>
        <c:axId val="1591621519"/>
      </c:barChart>
      <c:catAx>
        <c:axId val="159162055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1591621519"/>
        <c:crosses val="autoZero"/>
        <c:auto val="1"/>
        <c:lblAlgn val="ctr"/>
        <c:lblOffset val="100"/>
        <c:noMultiLvlLbl val="0"/>
      </c:catAx>
      <c:valAx>
        <c:axId val="1591621519"/>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91620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dirty="0"/>
              <a:t>Sind/Waren Sie wegen Ihrer Situation als Alleinerziehende/r Diskriminierungen oder Vorurteilen ausgesetzt?</a:t>
            </a:r>
            <a:r>
              <a:rPr lang="de-DE" sz="1400" b="1" i="0" u="none" strike="noStrike" kern="1200" spc="0" baseline="0" dirty="0">
                <a:solidFill>
                  <a:prstClr val="black">
                    <a:lumMod val="65000"/>
                    <a:lumOff val="35000"/>
                  </a:prstClr>
                </a:solidFill>
              </a:rPr>
              <a:t> (Mehrere Antworten möglich)</a:t>
            </a:r>
            <a:r>
              <a:rPr lang="de-DE" sz="1400" b="1" dirty="0"/>
              <a:t> </a:t>
            </a:r>
            <a:r>
              <a:rPr lang="en-US" sz="1400" b="1" dirty="0"/>
              <a:t>(N=682, </a:t>
            </a:r>
            <a:r>
              <a:rPr lang="en-US" sz="1400" b="1" dirty="0" err="1"/>
              <a:t>Nennungen</a:t>
            </a:r>
            <a:r>
              <a:rPr lang="en-US" sz="1400" b="1" dirty="0"/>
              <a:t>=1008, </a:t>
            </a:r>
            <a:r>
              <a:rPr lang="en-US" sz="1400" b="1" dirty="0" err="1"/>
              <a:t>Keine</a:t>
            </a:r>
            <a:r>
              <a:rPr lang="en-US" sz="1400" b="1" dirty="0"/>
              <a:t> </a:t>
            </a:r>
            <a:r>
              <a:rPr lang="en-US" sz="1400" b="1" dirty="0" err="1"/>
              <a:t>Antwort</a:t>
            </a:r>
            <a:r>
              <a:rPr lang="en-US" sz="1400" b="1" dirty="0"/>
              <a:t>=5)</a:t>
            </a:r>
            <a:endParaRPr lang="de-DE" sz="1400" b="1" dirty="0"/>
          </a:p>
        </c:rich>
      </c:tx>
      <c:layout>
        <c:manualLayout>
          <c:xMode val="edge"/>
          <c:yMode val="edge"/>
          <c:x val="0.11380091608177921"/>
          <c:y val="6.233937554490762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33205804459899202"/>
          <c:y val="0.21214532499600378"/>
          <c:w val="0.54750848238529581"/>
          <c:h val="0.71697496374691583"/>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E12AE945-921F-4922-BEBC-E2538346B7E2}" type="VALUE">
                      <a:rPr lang="en-US" smtClean="0"/>
                      <a:pPr/>
                      <a:t>[WERT]</a:t>
                    </a:fld>
                    <a:r>
                      <a:rPr lang="en-US"/>
                      <a:t>%, N=318</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701-4C17-ACA0-1C1C08CC46AA}"/>
                </c:ext>
              </c:extLst>
            </c:dLbl>
            <c:dLbl>
              <c:idx val="1"/>
              <c:tx>
                <c:rich>
                  <a:bodyPr/>
                  <a:lstStyle/>
                  <a:p>
                    <a:fld id="{9EE8D137-D156-434A-8F5C-53818EA63BC5}" type="VALUE">
                      <a:rPr lang="en-US" smtClean="0"/>
                      <a:pPr/>
                      <a:t>[WERT]</a:t>
                    </a:fld>
                    <a:r>
                      <a:rPr lang="en-US"/>
                      <a:t>%, N=83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701-4C17-ACA0-1C1C08CC46AA}"/>
                </c:ext>
              </c:extLst>
            </c:dLbl>
            <c:dLbl>
              <c:idx val="2"/>
              <c:tx>
                <c:rich>
                  <a:bodyPr/>
                  <a:lstStyle/>
                  <a:p>
                    <a:fld id="{B8592952-C8A4-47E8-9620-0FFFDD90FA91}" type="VALUE">
                      <a:rPr lang="en-US" smtClean="0"/>
                      <a:pPr/>
                      <a:t>[WERT]</a:t>
                    </a:fld>
                    <a:r>
                      <a:rPr lang="en-US"/>
                      <a:t>%, N=129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701-4C17-ACA0-1C1C08CC46AA}"/>
                </c:ext>
              </c:extLst>
            </c:dLbl>
            <c:dLbl>
              <c:idx val="3"/>
              <c:tx>
                <c:rich>
                  <a:bodyPr/>
                  <a:lstStyle/>
                  <a:p>
                    <a:fld id="{6EC41F9E-10F8-4219-979C-E4E42A2D15B5}" type="VALUE">
                      <a:rPr lang="en-US" smtClean="0"/>
                      <a:pPr/>
                      <a:t>[WERT]</a:t>
                    </a:fld>
                    <a:r>
                      <a:rPr lang="en-US"/>
                      <a:t>%, N=92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701-4C17-ACA0-1C1C08CC46AA}"/>
                </c:ext>
              </c:extLst>
            </c:dLbl>
            <c:dLbl>
              <c:idx val="4"/>
              <c:tx>
                <c:rich>
                  <a:bodyPr/>
                  <a:lstStyle/>
                  <a:p>
                    <a:fld id="{C6DFA1C9-42A4-4844-88B2-964CEAADFCC9}" type="VALUE">
                      <a:rPr lang="en-US" smtClean="0"/>
                      <a:pPr/>
                      <a:t>[WERT]</a:t>
                    </a:fld>
                    <a:r>
                      <a:rPr lang="en-US"/>
                      <a:t>%, N=11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701-4C17-ACA0-1C1C08CC46AA}"/>
                </c:ext>
              </c:extLst>
            </c:dLbl>
            <c:dLbl>
              <c:idx val="5"/>
              <c:tx>
                <c:rich>
                  <a:bodyPr/>
                  <a:lstStyle/>
                  <a:p>
                    <a:fld id="{AEA01B5B-9D7B-462A-8CF0-0D5E14D42022}" type="VALUE">
                      <a:rPr lang="en-US" smtClean="0"/>
                      <a:pPr/>
                      <a:t>[WERT]</a:t>
                    </a:fld>
                    <a:r>
                      <a:rPr lang="en-US"/>
                      <a:t>%, N=83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B701-4C17-ACA0-1C1C08CC46AA}"/>
                </c:ext>
              </c:extLst>
            </c:dLbl>
            <c:dLbl>
              <c:idx val="6"/>
              <c:tx>
                <c:rich>
                  <a:bodyPr/>
                  <a:lstStyle/>
                  <a:p>
                    <a:fld id="{0F6BFD49-7322-41AA-8F07-85EB7A55EF96}" type="VALUE">
                      <a:rPr lang="en-US" smtClean="0"/>
                      <a:pPr/>
                      <a:t>[WERT]</a:t>
                    </a:fld>
                    <a:r>
                      <a:rPr lang="en-US"/>
                      <a:t>%, N=84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701-4C17-ACA0-1C1C08CC46AA}"/>
                </c:ext>
              </c:extLst>
            </c:dLbl>
            <c:dLbl>
              <c:idx val="7"/>
              <c:tx>
                <c:rich>
                  <a:bodyPr/>
                  <a:lstStyle/>
                  <a:p>
                    <a:fld id="{DBEF5998-F81E-4CB7-B8EE-B37E9096C486}" type="VALUE">
                      <a:rPr lang="en-US" smtClean="0"/>
                      <a:pPr/>
                      <a:t>[WERT]</a:t>
                    </a:fld>
                    <a:r>
                      <a:rPr lang="en-US"/>
                      <a:t>%, N=179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B701-4C17-ACA0-1C1C08CC46AA}"/>
                </c:ext>
              </c:extLst>
            </c:dLbl>
            <c:dLbl>
              <c:idx val="8"/>
              <c:tx>
                <c:rich>
                  <a:bodyPr/>
                  <a:lstStyle/>
                  <a:p>
                    <a:fld id="{9BFF77D1-7D42-4F9B-956A-18CEF9D9CC74}" type="VALUE">
                      <a:rPr lang="en-US" smtClean="0"/>
                      <a:pPr/>
                      <a:t>[WERT]</a:t>
                    </a:fld>
                    <a:r>
                      <a:rPr lang="en-US"/>
                      <a:t>%, N=29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701-4C17-ACA0-1C1C08CC46AA}"/>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'A008 Diskriminierungen'!$A$2:$A$10</c:f>
              <c:strCache>
                <c:ptCount val="9"/>
                <c:pt idx="0">
                  <c:v>Nein</c:v>
                </c:pt>
                <c:pt idx="1">
                  <c:v>Ja, bei Arbeitgeber/innen</c:v>
                </c:pt>
                <c:pt idx="2">
                  <c:v>Ja, im privaten Umfeld</c:v>
                </c:pt>
                <c:pt idx="3">
                  <c:v>Ja, bei der Wohnungssuche</c:v>
                </c:pt>
                <c:pt idx="4">
                  <c:v>Ja, in der KITA/Krippe</c:v>
                </c:pt>
                <c:pt idx="5">
                  <c:v>Ja, in der Schule/Kindergarten</c:v>
                </c:pt>
                <c:pt idx="6">
                  <c:v>Ja, bei Behörden</c:v>
                </c:pt>
                <c:pt idx="7">
                  <c:v>Ja, in der Gesellschaft insgesamt</c:v>
                </c:pt>
                <c:pt idx="8">
                  <c:v>Anderes (bitte angeben):</c:v>
                </c:pt>
              </c:strCache>
            </c:strRef>
          </c:cat>
          <c:val>
            <c:numRef>
              <c:f>'A008 Diskriminierungen'!$C$2:$C$10</c:f>
              <c:numCache>
                <c:formatCode>0.0</c:formatCode>
                <c:ptCount val="9"/>
                <c:pt idx="0">
                  <c:v>46.62756598240469</c:v>
                </c:pt>
                <c:pt idx="1">
                  <c:v>12.170087976539589</c:v>
                </c:pt>
                <c:pt idx="2">
                  <c:v>18.914956011730204</c:v>
                </c:pt>
                <c:pt idx="3">
                  <c:v>13.48973607038123</c:v>
                </c:pt>
                <c:pt idx="4">
                  <c:v>1.6129032258064515</c:v>
                </c:pt>
                <c:pt idx="5">
                  <c:v>12.170087976539589</c:v>
                </c:pt>
                <c:pt idx="6">
                  <c:v>12.316715542521994</c:v>
                </c:pt>
                <c:pt idx="7">
                  <c:v>26.24633431085044</c:v>
                </c:pt>
                <c:pt idx="8">
                  <c:v>4.2521994134897358</c:v>
                </c:pt>
              </c:numCache>
            </c:numRef>
          </c:val>
          <c:extLst>
            <c:ext xmlns:c16="http://schemas.microsoft.com/office/drawing/2014/chart" uri="{C3380CC4-5D6E-409C-BE32-E72D297353CC}">
              <c16:uniqueId val="{00000000-B701-4C17-ACA0-1C1C08CC46AA}"/>
            </c:ext>
          </c:extLst>
        </c:ser>
        <c:dLbls>
          <c:showLegendKey val="0"/>
          <c:showVal val="0"/>
          <c:showCatName val="0"/>
          <c:showSerName val="0"/>
          <c:showPercent val="0"/>
          <c:showBubbleSize val="0"/>
        </c:dLbls>
        <c:gapWidth val="182"/>
        <c:axId val="1125565359"/>
        <c:axId val="1125565839"/>
      </c:barChart>
      <c:catAx>
        <c:axId val="112556535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1125565839"/>
        <c:crosses val="autoZero"/>
        <c:auto val="1"/>
        <c:lblAlgn val="ctr"/>
        <c:lblOffset val="100"/>
        <c:noMultiLvlLbl val="0"/>
      </c:catAx>
      <c:valAx>
        <c:axId val="1125565839"/>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125565359"/>
        <c:crosses val="autoZero"/>
        <c:crossBetween val="between"/>
      </c:valAx>
      <c:spPr>
        <a:noFill/>
        <a:ln>
          <a:noFill/>
        </a:ln>
        <a:effectLst/>
      </c:spPr>
    </c:plotArea>
    <c:plotVisOnly val="1"/>
    <c:dispBlanksAs val="gap"/>
    <c:showDLblsOverMax val="0"/>
  </c:chart>
  <c:spPr>
    <a:noFill/>
    <a:ln>
      <a:noFill/>
    </a:ln>
    <a:effectLst/>
  </c:spPr>
  <c:txPr>
    <a:bodyPr/>
    <a:lstStyle/>
    <a:p>
      <a:pPr>
        <a:defRPr sz="1100"/>
      </a:pPr>
      <a:endParaRPr lang="de-D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dirty="0"/>
              <a:t>Erhalten/erhielten Sie Unterhaltszahlungen für Ihr Kind oder Ihre Kinder vom Kindesvater oder der Kindesmutter? (N=641*)</a:t>
            </a:r>
            <a:r>
              <a:rPr lang="de-DE" sz="1400" b="1" baseline="0" dirty="0"/>
              <a:t> </a:t>
            </a:r>
            <a:r>
              <a:rPr lang="de-DE" sz="1400" baseline="0" dirty="0"/>
              <a:t>*Verwitwete, Vater unbekannt und Personen, die nicht </a:t>
            </a:r>
            <a:r>
              <a:rPr lang="de-DE" sz="1400" baseline="0" dirty="0" err="1"/>
              <a:t>Equal</a:t>
            </a:r>
            <a:r>
              <a:rPr lang="de-DE" sz="1400" baseline="0" dirty="0"/>
              <a:t>- oder </a:t>
            </a:r>
            <a:r>
              <a:rPr lang="de-DE" sz="1400" baseline="0" dirty="0" err="1"/>
              <a:t>Hauptcaregiver</a:t>
            </a:r>
            <a:r>
              <a:rPr lang="de-DE" sz="1400" baseline="0" dirty="0"/>
              <a:t> waren, wurde diese Frage nicht gestellt</a:t>
            </a:r>
            <a:endParaRPr lang="de-DE"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25906942778479408"/>
          <c:y val="0.22871853913609436"/>
          <c:w val="0.74093057221520586"/>
          <c:h val="0.73997159924363265"/>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F3103B71-B5AE-4156-9B8A-29E4773D0BDC}" type="VALUE">
                      <a:rPr lang="en-US" smtClean="0"/>
                      <a:pPr/>
                      <a:t>[WERT]</a:t>
                    </a:fld>
                    <a:r>
                      <a:rPr lang="en-US"/>
                      <a:t>%,</a:t>
                    </a:r>
                    <a:r>
                      <a:rPr lang="en-US" baseline="0"/>
                      <a:t> N=321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C4F-4B53-9C03-912A696C4A0D}"/>
                </c:ext>
              </c:extLst>
            </c:dLbl>
            <c:dLbl>
              <c:idx val="1"/>
              <c:tx>
                <c:rich>
                  <a:bodyPr/>
                  <a:lstStyle/>
                  <a:p>
                    <a:fld id="{647B87E4-719B-4C50-A47A-9EA8C91655C5}" type="VALUE">
                      <a:rPr lang="en-US" smtClean="0"/>
                      <a:pPr/>
                      <a:t>[WERT]</a:t>
                    </a:fld>
                    <a:r>
                      <a:rPr lang="en-US"/>
                      <a:t>%, N=67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C4F-4B53-9C03-912A696C4A0D}"/>
                </c:ext>
              </c:extLst>
            </c:dLbl>
            <c:dLbl>
              <c:idx val="2"/>
              <c:tx>
                <c:rich>
                  <a:bodyPr/>
                  <a:lstStyle/>
                  <a:p>
                    <a:fld id="{31813D3E-50FF-470D-BE54-9505AF872010}" type="VALUE">
                      <a:rPr lang="en-US" smtClean="0"/>
                      <a:pPr/>
                      <a:t>[WERT]</a:t>
                    </a:fld>
                    <a:r>
                      <a:rPr lang="en-US"/>
                      <a:t>%, N=27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C4F-4B53-9C03-912A696C4A0D}"/>
                </c:ext>
              </c:extLst>
            </c:dLbl>
            <c:dLbl>
              <c:idx val="3"/>
              <c:tx>
                <c:rich>
                  <a:bodyPr/>
                  <a:lstStyle/>
                  <a:p>
                    <a:fld id="{DCE673C5-4FFB-4A43-97EE-2E1AE0CECBCB}" type="VALUE">
                      <a:rPr lang="en-US" smtClean="0"/>
                      <a:pPr/>
                      <a:t>[WERT]</a:t>
                    </a:fld>
                    <a:r>
                      <a:rPr lang="en-US"/>
                      <a:t>%, N=145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C4F-4B53-9C03-912A696C4A0D}"/>
                </c:ext>
              </c:extLst>
            </c:dLbl>
            <c:dLbl>
              <c:idx val="4"/>
              <c:tx>
                <c:rich>
                  <a:bodyPr/>
                  <a:lstStyle/>
                  <a:p>
                    <a:fld id="{E8B3F0A6-5FD7-4DC5-9EA9-8A1B61A07066}" type="VALUE">
                      <a:rPr lang="en-US" smtClean="0"/>
                      <a:pPr/>
                      <a:t>[WERT]</a:t>
                    </a:fld>
                    <a:r>
                      <a:rPr lang="en-US"/>
                      <a:t>%, N=81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C4F-4B53-9C03-912A696C4A0D}"/>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'A027_A009 Unterhalt Ja Nein'!$A$13:$A$17</c:f>
              <c:strCache>
                <c:ptCount val="5"/>
                <c:pt idx="0">
                  <c:v>Ja, regelmäßig</c:v>
                </c:pt>
                <c:pt idx="1">
                  <c:v>Ja, unregelmäßig</c:v>
                </c:pt>
                <c:pt idx="2">
                  <c:v>Ja, aber sehr selten</c:v>
                </c:pt>
                <c:pt idx="3">
                  <c:v>Nein, nie</c:v>
                </c:pt>
                <c:pt idx="4">
                  <c:v>Anderes (bitte angeben):</c:v>
                </c:pt>
              </c:strCache>
            </c:strRef>
          </c:cat>
          <c:val>
            <c:numRef>
              <c:f>'A027_A009 Unterhalt Ja Nein'!$C$13:$C$17</c:f>
              <c:numCache>
                <c:formatCode>General</c:formatCode>
                <c:ptCount val="5"/>
                <c:pt idx="0">
                  <c:v>50.1</c:v>
                </c:pt>
                <c:pt idx="1">
                  <c:v>10.5</c:v>
                </c:pt>
                <c:pt idx="2">
                  <c:v>4.2</c:v>
                </c:pt>
                <c:pt idx="3">
                  <c:v>22.6</c:v>
                </c:pt>
                <c:pt idx="4">
                  <c:v>12.6</c:v>
                </c:pt>
              </c:numCache>
            </c:numRef>
          </c:val>
          <c:extLst>
            <c:ext xmlns:c16="http://schemas.microsoft.com/office/drawing/2014/chart" uri="{C3380CC4-5D6E-409C-BE32-E72D297353CC}">
              <c16:uniqueId val="{00000000-4208-4F3A-BB4F-FE5D9404D145}"/>
            </c:ext>
          </c:extLst>
        </c:ser>
        <c:dLbls>
          <c:showLegendKey val="0"/>
          <c:showVal val="0"/>
          <c:showCatName val="0"/>
          <c:showSerName val="0"/>
          <c:showPercent val="0"/>
          <c:showBubbleSize val="0"/>
        </c:dLbls>
        <c:gapWidth val="182"/>
        <c:axId val="1208719839"/>
        <c:axId val="1208723679"/>
      </c:barChart>
      <c:catAx>
        <c:axId val="120871983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1208723679"/>
        <c:crosses val="autoZero"/>
        <c:auto val="1"/>
        <c:lblAlgn val="ctr"/>
        <c:lblOffset val="100"/>
        <c:noMultiLvlLbl val="0"/>
      </c:catAx>
      <c:valAx>
        <c:axId val="1208723679"/>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2087198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i="0" u="none" strike="noStrike" kern="1200" spc="0" baseline="0" dirty="0">
                <a:solidFill>
                  <a:sysClr val="windowText" lastClr="000000">
                    <a:lumMod val="65000"/>
                    <a:lumOff val="35000"/>
                  </a:sysClr>
                </a:solidFill>
                <a:effectLst/>
              </a:rPr>
              <a:t>Wenn Sie keinen oder nur unregelmäßig Unterhalt bekamen, erhalten/erhielten Sie dann eine Unterhaltsvorschussleistung von der Provinz? (N=193*, Keine Antwort=11) </a:t>
            </a:r>
            <a:r>
              <a:rPr lang="de-DE" sz="1000" b="1" i="0" u="none" strike="noStrike" kern="1200" spc="0" baseline="0" dirty="0">
                <a:solidFill>
                  <a:sysClr val="windowText" lastClr="000000">
                    <a:lumMod val="65000"/>
                    <a:lumOff val="35000"/>
                  </a:sysClr>
                </a:solidFill>
                <a:effectLst/>
              </a:rPr>
              <a:t>*Frage wurde nur den </a:t>
            </a:r>
            <a:r>
              <a:rPr lang="de-DE" sz="1000" b="1" i="0" u="none" strike="noStrike" kern="1200" spc="0" baseline="0" dirty="0" err="1">
                <a:solidFill>
                  <a:sysClr val="windowText" lastClr="000000">
                    <a:lumMod val="65000"/>
                    <a:lumOff val="35000"/>
                  </a:sysClr>
                </a:solidFill>
                <a:effectLst/>
              </a:rPr>
              <a:t>Hauptcaregivern</a:t>
            </a:r>
            <a:r>
              <a:rPr lang="de-DE" sz="1000" b="1" i="0" u="none" strike="noStrike" kern="1200" spc="0" baseline="0" dirty="0">
                <a:solidFill>
                  <a:sysClr val="windowText" lastClr="000000">
                    <a:lumMod val="65000"/>
                    <a:lumOff val="35000"/>
                  </a:sysClr>
                </a:solidFill>
                <a:effectLst/>
              </a:rPr>
              <a:t> gestellt die keinen regelmäßigen Unterhalt erhalten/erhi</a:t>
            </a:r>
            <a:endParaRPr lang="en-US" sz="1400" b="0" i="0" u="none" strike="noStrike" kern="1200" spc="0" baseline="0" dirty="0">
              <a:solidFill>
                <a:sysClr val="windowText" lastClr="000000">
                  <a:lumMod val="65000"/>
                  <a:lumOff val="35000"/>
                </a:sys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9066823898008037"/>
          <c:y val="0.28004591098491027"/>
          <c:w val="0.58876731037473584"/>
          <c:h val="0.64737789762136633"/>
        </c:manualLayout>
      </c:layout>
      <c:barChart>
        <c:barDir val="bar"/>
        <c:grouping val="clustered"/>
        <c:varyColors val="0"/>
        <c:ser>
          <c:idx val="0"/>
          <c:order val="0"/>
          <c:tx>
            <c:strRef>
              <c:f>'A010 Unterhalt Vorschuss Provin'!$D$3</c:f>
              <c:strCache>
                <c:ptCount val="1"/>
                <c:pt idx="0">
                  <c:v>Valid Percentage ohne Nicht beantwortet</c:v>
                </c:pt>
              </c:strCache>
            </c:strRef>
          </c:tx>
          <c:spPr>
            <a:solidFill>
              <a:schemeClr val="accent1"/>
            </a:solidFill>
            <a:ln>
              <a:noFill/>
            </a:ln>
            <a:effectLst/>
          </c:spPr>
          <c:invertIfNegative val="0"/>
          <c:dLbls>
            <c:dLbl>
              <c:idx val="0"/>
              <c:tx>
                <c:rich>
                  <a:bodyPr/>
                  <a:lstStyle/>
                  <a:p>
                    <a:fld id="{1C94C6DD-8440-4003-8D20-4FE07E67E93A}" type="VALUE">
                      <a:rPr lang="en-US"/>
                      <a:pPr/>
                      <a:t>[WERT]</a:t>
                    </a:fld>
                    <a:r>
                      <a:rPr lang="en-US"/>
                      <a:t>%, N=26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E2C-4CA1-82FA-D2FF8B625431}"/>
                </c:ext>
              </c:extLst>
            </c:dLbl>
            <c:dLbl>
              <c:idx val="1"/>
              <c:tx>
                <c:rich>
                  <a:bodyPr/>
                  <a:lstStyle/>
                  <a:p>
                    <a:fld id="{52334EEE-B59E-422E-87C7-11E8496BF6E2}" type="VALUE">
                      <a:rPr lang="en-US"/>
                      <a:pPr/>
                      <a:t>[WERT]</a:t>
                    </a:fld>
                    <a:r>
                      <a:rPr lang="en-US"/>
                      <a:t>%, N=149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E2C-4CA1-82FA-D2FF8B625431}"/>
                </c:ext>
              </c:extLst>
            </c:dLbl>
            <c:dLbl>
              <c:idx val="2"/>
              <c:tx>
                <c:rich>
                  <a:bodyPr/>
                  <a:lstStyle/>
                  <a:p>
                    <a:fld id="{087313F3-B5DA-4573-A13F-1D15353638AD}" type="VALUE">
                      <a:rPr lang="en-US"/>
                      <a:pPr/>
                      <a:t>[WERT]</a:t>
                    </a:fld>
                    <a:r>
                      <a:rPr lang="en-US"/>
                      <a:t>%, N=15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E2C-4CA1-82FA-D2FF8B625431}"/>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'A010 Unterhalt Vorschuss Provin'!$A$4:$A$6</c:f>
              <c:strCache>
                <c:ptCount val="3"/>
                <c:pt idx="0">
                  <c:v>Ja</c:v>
                </c:pt>
                <c:pt idx="1">
                  <c:v>Nein</c:v>
                </c:pt>
                <c:pt idx="2">
                  <c:v>Anderes (bitte angeben):</c:v>
                </c:pt>
              </c:strCache>
            </c:strRef>
          </c:cat>
          <c:val>
            <c:numRef>
              <c:f>'A010 Unterhalt Vorschuss Provin'!$D$4:$D$6</c:f>
              <c:numCache>
                <c:formatCode>0.0</c:formatCode>
                <c:ptCount val="3"/>
                <c:pt idx="0">
                  <c:v>14.507772020725387</c:v>
                </c:pt>
                <c:pt idx="1">
                  <c:v>77.720207253886002</c:v>
                </c:pt>
                <c:pt idx="2">
                  <c:v>7.7720207253886011</c:v>
                </c:pt>
              </c:numCache>
            </c:numRef>
          </c:val>
          <c:extLst>
            <c:ext xmlns:c16="http://schemas.microsoft.com/office/drawing/2014/chart" uri="{C3380CC4-5D6E-409C-BE32-E72D297353CC}">
              <c16:uniqueId val="{00000003-7E2C-4CA1-82FA-D2FF8B625431}"/>
            </c:ext>
          </c:extLst>
        </c:ser>
        <c:dLbls>
          <c:showLegendKey val="0"/>
          <c:showVal val="0"/>
          <c:showCatName val="0"/>
          <c:showSerName val="0"/>
          <c:showPercent val="0"/>
          <c:showBubbleSize val="0"/>
        </c:dLbls>
        <c:gapWidth val="182"/>
        <c:axId val="1299288512"/>
        <c:axId val="1299289472"/>
      </c:barChart>
      <c:catAx>
        <c:axId val="12992885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1299289472"/>
        <c:crosses val="autoZero"/>
        <c:auto val="1"/>
        <c:lblAlgn val="ctr"/>
        <c:lblOffset val="100"/>
        <c:noMultiLvlLbl val="0"/>
      </c:catAx>
      <c:valAx>
        <c:axId val="1299289472"/>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2992885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err="1"/>
              <a:t>Anzahl</a:t>
            </a:r>
            <a:r>
              <a:rPr lang="en-US" sz="1600" b="1" dirty="0"/>
              <a:t> Kinder die in </a:t>
            </a:r>
            <a:r>
              <a:rPr lang="en-US" sz="1600" b="1" dirty="0" err="1"/>
              <a:t>Familien</a:t>
            </a:r>
            <a:r>
              <a:rPr lang="en-US" sz="1600" b="1" dirty="0"/>
              <a:t> leben </a:t>
            </a:r>
            <a:r>
              <a:rPr lang="en-US" sz="1600" b="1" dirty="0" err="1"/>
              <a:t>mit</a:t>
            </a:r>
            <a:r>
              <a:rPr lang="en-US" sz="1600" b="1" dirty="0"/>
              <a:t> </a:t>
            </a:r>
            <a:r>
              <a:rPr lang="en-US" sz="1600" b="1" dirty="0" err="1"/>
              <a:t>nur</a:t>
            </a:r>
            <a:r>
              <a:rPr lang="en-US" sz="1600" b="1" dirty="0"/>
              <a:t> </a:t>
            </a:r>
            <a:r>
              <a:rPr lang="en-US" sz="1600" b="1" dirty="0" err="1"/>
              <a:t>einem</a:t>
            </a:r>
            <a:r>
              <a:rPr lang="en-US" sz="1600" b="1" dirty="0"/>
              <a:t> </a:t>
            </a:r>
            <a:r>
              <a:rPr lang="de-DE" sz="1600" b="1" i="0" u="none" strike="noStrike" kern="1200" spc="0" baseline="0" dirty="0">
                <a:solidFill>
                  <a:prstClr val="black">
                    <a:lumMod val="65000"/>
                    <a:lumOff val="35000"/>
                  </a:prstClr>
                </a:solidFill>
              </a:rPr>
              <a:t>Elternteil</a:t>
            </a:r>
            <a:r>
              <a:rPr lang="en-US" sz="1600" b="1" dirty="0"/>
              <a:t> und </a:t>
            </a:r>
            <a:r>
              <a:rPr lang="en-US" sz="1600" b="1" dirty="0" err="1"/>
              <a:t>mindestens</a:t>
            </a:r>
            <a:r>
              <a:rPr lang="en-US" sz="1600" b="1" dirty="0"/>
              <a:t> </a:t>
            </a:r>
            <a:r>
              <a:rPr lang="en-US" sz="1600" b="1" dirty="0" err="1"/>
              <a:t>einem</a:t>
            </a:r>
            <a:r>
              <a:rPr lang="en-US" sz="1600" b="1" dirty="0"/>
              <a:t> </a:t>
            </a:r>
            <a:r>
              <a:rPr lang="en-US" sz="1600" b="1" dirty="0" err="1"/>
              <a:t>minderjährigen</a:t>
            </a:r>
            <a:r>
              <a:rPr lang="en-US" sz="1600" b="1" dirty="0"/>
              <a:t> Kind</a:t>
            </a:r>
            <a:r>
              <a:rPr lang="en-US" sz="1600" b="1" baseline="0" dirty="0"/>
              <a:t> (</a:t>
            </a:r>
            <a:r>
              <a:rPr lang="en-US" sz="1600" b="1" baseline="0" dirty="0" err="1"/>
              <a:t>Astat</a:t>
            </a:r>
            <a:r>
              <a:rPr lang="en-US" sz="1600" b="1" baseline="0" dirty="0"/>
              <a:t>, </a:t>
            </a:r>
            <a:r>
              <a:rPr lang="en-US" sz="1600" b="1" baseline="0" dirty="0" err="1"/>
              <a:t>Meldeamtsdaten</a:t>
            </a:r>
            <a:r>
              <a:rPr lang="en-US" sz="1600" b="1" baseline="0" dirty="0"/>
              <a:t> </a:t>
            </a:r>
            <a:r>
              <a:rPr lang="en-US" sz="1600" b="1" baseline="0" dirty="0" err="1"/>
              <a:t>jeweils</a:t>
            </a:r>
            <a:r>
              <a:rPr lang="en-US" sz="1600" b="1" baseline="0" dirty="0"/>
              <a:t> </a:t>
            </a:r>
            <a:r>
              <a:rPr lang="en-US" sz="1600" b="1" baseline="0" dirty="0" err="1"/>
              <a:t>zum</a:t>
            </a:r>
            <a:r>
              <a:rPr lang="en-US" sz="1600" b="1" baseline="0" dirty="0"/>
              <a:t> 31.12)</a:t>
            </a:r>
            <a:endParaRPr lang="en-US" sz="1600" b="1" dirty="0"/>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5676044277587398E-2"/>
          <c:y val="0.2999821269750757"/>
          <c:w val="0.9686479114448252"/>
          <c:h val="0.62507138571264431"/>
        </c:manualLayout>
      </c:layout>
      <c:barChart>
        <c:barDir val="col"/>
        <c:grouping val="clustered"/>
        <c:varyColors val="0"/>
        <c:ser>
          <c:idx val="0"/>
          <c:order val="0"/>
          <c:tx>
            <c:strRef>
              <c:f>Foglio1!$D$4</c:f>
              <c:strCache>
                <c:ptCount val="1"/>
                <c:pt idx="0">
                  <c:v>Anzahl Kinder die in Familien leben mit nur einem Erwachsenen und mindestens einem minderjährigen Kind</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Foglio1!$E$3:$K$3</c:f>
              <c:numCache>
                <c:formatCode>General</c:formatCode>
                <c:ptCount val="7"/>
                <c:pt idx="0">
                  <c:v>1993</c:v>
                </c:pt>
                <c:pt idx="1">
                  <c:v>1998</c:v>
                </c:pt>
                <c:pt idx="2">
                  <c:v>2003</c:v>
                </c:pt>
                <c:pt idx="3">
                  <c:v>2008</c:v>
                </c:pt>
                <c:pt idx="4">
                  <c:v>2013</c:v>
                </c:pt>
                <c:pt idx="5">
                  <c:v>2018</c:v>
                </c:pt>
                <c:pt idx="6">
                  <c:v>2023</c:v>
                </c:pt>
              </c:numCache>
            </c:numRef>
          </c:cat>
          <c:val>
            <c:numRef>
              <c:f>Foglio1!$E$4:$K$4</c:f>
              <c:numCache>
                <c:formatCode>General</c:formatCode>
                <c:ptCount val="7"/>
                <c:pt idx="0">
                  <c:v>9070</c:v>
                </c:pt>
                <c:pt idx="1">
                  <c:v>10579</c:v>
                </c:pt>
                <c:pt idx="2">
                  <c:v>12905</c:v>
                </c:pt>
                <c:pt idx="3">
                  <c:v>15521</c:v>
                </c:pt>
                <c:pt idx="4">
                  <c:v>16458</c:v>
                </c:pt>
                <c:pt idx="5">
                  <c:v>15949</c:v>
                </c:pt>
                <c:pt idx="6">
                  <c:v>15244</c:v>
                </c:pt>
              </c:numCache>
            </c:numRef>
          </c:val>
          <c:extLst>
            <c:ext xmlns:c16="http://schemas.microsoft.com/office/drawing/2014/chart" uri="{C3380CC4-5D6E-409C-BE32-E72D297353CC}">
              <c16:uniqueId val="{00000000-A03C-4AE2-A1B9-A77C2E058A0D}"/>
            </c:ext>
          </c:extLst>
        </c:ser>
        <c:dLbls>
          <c:showLegendKey val="0"/>
          <c:showVal val="0"/>
          <c:showCatName val="0"/>
          <c:showSerName val="0"/>
          <c:showPercent val="0"/>
          <c:showBubbleSize val="0"/>
        </c:dLbls>
        <c:gapWidth val="219"/>
        <c:overlap val="-27"/>
        <c:axId val="1538677455"/>
        <c:axId val="1538675535"/>
      </c:barChart>
      <c:catAx>
        <c:axId val="153867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de-DE"/>
          </a:p>
        </c:txPr>
        <c:crossAx val="1538675535"/>
        <c:crosses val="autoZero"/>
        <c:auto val="1"/>
        <c:lblAlgn val="ctr"/>
        <c:lblOffset val="100"/>
        <c:noMultiLvlLbl val="0"/>
      </c:catAx>
      <c:valAx>
        <c:axId val="1538675535"/>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5386774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i="0" u="none" strike="noStrike" baseline="0" dirty="0"/>
              <a:t>Hatten Sie Schwierigkeiten um die Unterhaltsvorschussleistung anzusuchen oder lief alles reibungslos? Oder haben Sie auf das Ansuchen verzichtet?</a:t>
            </a:r>
            <a:endParaRPr lang="de-DE" sz="1400" b="0" i="0" u="none" strike="noStrike" baseline="0" dirty="0"/>
          </a:p>
          <a:p>
            <a:pPr>
              <a:defRPr/>
            </a:pPr>
            <a:r>
              <a:rPr lang="de-DE" sz="1400" b="0" i="0" u="none" strike="noStrike" baseline="0" dirty="0"/>
              <a:t>Bitte erzählen Sie uns mehr darüber. </a:t>
            </a:r>
            <a:r>
              <a:rPr lang="de-DE" sz="1100" b="0" i="0" u="none" strike="noStrike" baseline="0" dirty="0"/>
              <a:t>(Offene Frage, N=127, Nennungen=162, Keine Antwort=76)</a:t>
            </a:r>
            <a:endParaRPr lang="de-DE"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5591259836677034"/>
          <c:y val="0.20128709027876229"/>
          <c:w val="0.4289898547629824"/>
          <c:h val="0.76008598503890346"/>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A259C0DA-5E99-473F-B389-809AF4AD17C3}" type="VALUE">
                      <a:rPr lang="en-US"/>
                      <a:pPr/>
                      <a:t>[WERT]</a:t>
                    </a:fld>
                    <a:r>
                      <a:rPr lang="en-US"/>
                      <a:t>%, N=40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776B-4487-BFA2-DDB3954E03CA}"/>
                </c:ext>
              </c:extLst>
            </c:dLbl>
            <c:dLbl>
              <c:idx val="1"/>
              <c:tx>
                <c:rich>
                  <a:bodyPr/>
                  <a:lstStyle/>
                  <a:p>
                    <a:fld id="{76B133BC-281F-4FA7-843F-9B9C3749CD56}" type="VALUE">
                      <a:rPr lang="en-US"/>
                      <a:pPr/>
                      <a:t>[WERT]</a:t>
                    </a:fld>
                    <a:r>
                      <a:rPr lang="en-US" dirty="0"/>
                      <a:t>%, N=35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76B-4487-BFA2-DDB3954E03CA}"/>
                </c:ext>
              </c:extLst>
            </c:dLbl>
            <c:dLbl>
              <c:idx val="2"/>
              <c:tx>
                <c:rich>
                  <a:bodyPr/>
                  <a:lstStyle/>
                  <a:p>
                    <a:fld id="{750B3291-B8E3-4B6B-B4A7-062E2C18C059}" type="VALUE">
                      <a:rPr lang="en-US"/>
                      <a:pPr/>
                      <a:t>[WERT]</a:t>
                    </a:fld>
                    <a:r>
                      <a:rPr lang="en-US"/>
                      <a:t>%, N=21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776B-4487-BFA2-DDB3954E03CA}"/>
                </c:ext>
              </c:extLst>
            </c:dLbl>
            <c:dLbl>
              <c:idx val="3"/>
              <c:tx>
                <c:rich>
                  <a:bodyPr/>
                  <a:lstStyle/>
                  <a:p>
                    <a:fld id="{3376A3A0-5864-4E7B-AEE8-AFD8893A81EC}" type="VALUE">
                      <a:rPr lang="en-US"/>
                      <a:pPr/>
                      <a:t>[WERT]</a:t>
                    </a:fld>
                    <a:r>
                      <a:rPr lang="en-US"/>
                      <a:t>%. N=14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76B-4487-BFA2-DDB3954E03CA}"/>
                </c:ext>
              </c:extLst>
            </c:dLbl>
            <c:dLbl>
              <c:idx val="4"/>
              <c:tx>
                <c:rich>
                  <a:bodyPr/>
                  <a:lstStyle/>
                  <a:p>
                    <a:fld id="{F4253CE6-2685-436D-8280-00BB42ABBFC7}" type="VALUE">
                      <a:rPr lang="en-US"/>
                      <a:pPr/>
                      <a:t>[WERT]</a:t>
                    </a:fld>
                    <a:r>
                      <a:rPr lang="en-US"/>
                      <a:t>%, N=13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76B-4487-BFA2-DDB3954E03CA}"/>
                </c:ext>
              </c:extLst>
            </c:dLbl>
            <c:dLbl>
              <c:idx val="5"/>
              <c:tx>
                <c:rich>
                  <a:bodyPr/>
                  <a:lstStyle/>
                  <a:p>
                    <a:fld id="{868C9CFB-D014-4C08-A3A2-E32A92A16FF6}" type="VALUE">
                      <a:rPr lang="en-US"/>
                      <a:pPr/>
                      <a:t>[WERT]</a:t>
                    </a:fld>
                    <a:r>
                      <a:rPr lang="en-US"/>
                      <a:t>%, N=12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76B-4487-BFA2-DDB3954E03CA}"/>
                </c:ext>
              </c:extLst>
            </c:dLbl>
            <c:dLbl>
              <c:idx val="6"/>
              <c:tx>
                <c:rich>
                  <a:bodyPr/>
                  <a:lstStyle/>
                  <a:p>
                    <a:fld id="{2AE5200E-B079-426F-B211-B9B0E17054DE}" type="VALUE">
                      <a:rPr lang="en-US"/>
                      <a:pPr/>
                      <a:t>[WERT]</a:t>
                    </a:fld>
                    <a:r>
                      <a:rPr lang="en-US"/>
                      <a:t>%, N=9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776B-4487-BFA2-DDB3954E03CA}"/>
                </c:ext>
              </c:extLst>
            </c:dLbl>
            <c:dLbl>
              <c:idx val="7"/>
              <c:tx>
                <c:rich>
                  <a:bodyPr/>
                  <a:lstStyle/>
                  <a:p>
                    <a:fld id="{455BC895-8C1F-425D-A83E-1E82A987713E}" type="VALUE">
                      <a:rPr lang="en-US"/>
                      <a:pPr/>
                      <a:t>[WERT]</a:t>
                    </a:fld>
                    <a:r>
                      <a:rPr lang="en-US"/>
                      <a:t>%, N=8</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76B-4487-BFA2-DDB3954E03CA}"/>
                </c:ext>
              </c:extLst>
            </c:dLbl>
            <c:dLbl>
              <c:idx val="8"/>
              <c:tx>
                <c:rich>
                  <a:bodyPr/>
                  <a:lstStyle/>
                  <a:p>
                    <a:fld id="{532D0FF7-C62B-4F27-8DD6-399441EFA0CB}" type="VALUE">
                      <a:rPr lang="en-US"/>
                      <a:pPr/>
                      <a:t>[WERT]</a:t>
                    </a:fld>
                    <a:r>
                      <a:rPr lang="en-US"/>
                      <a:t>%, N=4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776B-4487-BFA2-DDB3954E03CA}"/>
                </c:ext>
              </c:extLst>
            </c:dLbl>
            <c:dLbl>
              <c:idx val="9"/>
              <c:tx>
                <c:rich>
                  <a:bodyPr/>
                  <a:lstStyle/>
                  <a:p>
                    <a:fld id="{7A3CB5BA-D5E7-42A4-8E54-D833C00F9149}" type="VALUE">
                      <a:rPr lang="en-US"/>
                      <a:pPr/>
                      <a:t>[WERT]</a:t>
                    </a:fld>
                    <a:r>
                      <a:rPr lang="en-US"/>
                      <a:t>%, N=3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776B-4487-BFA2-DDB3954E03CA}"/>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Frequenzverteilung!$A$3:$A$11</c:f>
              <c:strCache>
                <c:ptCount val="9"/>
                <c:pt idx="0">
                  <c:v>Verzicht / Kein Ansuchen gestellt</c:v>
                </c:pt>
                <c:pt idx="1">
                  <c:v>Bürokratische Hürden / Langwierige Prozesse</c:v>
                </c:pt>
                <c:pt idx="2">
                  <c:v>Sonstiges</c:v>
                </c:pt>
                <c:pt idx="3">
                  <c:v>Angst / Persönliche Gründe / Komplikationen mit dem Ex-Partner</c:v>
                </c:pt>
                <c:pt idx="4">
                  <c:v>Hohe Kosten</c:v>
                </c:pt>
                <c:pt idx="5">
                  <c:v>Fehlende Information / Beratung</c:v>
                </c:pt>
                <c:pt idx="6">
                  <c:v>Positive Erfahrungen / Reibungslos</c:v>
                </c:pt>
                <c:pt idx="7">
                  <c:v>Kein Anspruch</c:v>
                </c:pt>
                <c:pt idx="8">
                  <c:v>Noch nicht gegeben</c:v>
                </c:pt>
              </c:strCache>
            </c:strRef>
          </c:cat>
          <c:val>
            <c:numRef>
              <c:f>Frequenzverteilung!$E$3:$E$11</c:f>
              <c:numCache>
                <c:formatCode>0.0</c:formatCode>
                <c:ptCount val="9"/>
                <c:pt idx="0">
                  <c:v>25.308641975308642</c:v>
                </c:pt>
                <c:pt idx="1">
                  <c:v>21.604938271604937</c:v>
                </c:pt>
                <c:pt idx="2">
                  <c:v>12.962962962962962</c:v>
                </c:pt>
                <c:pt idx="3">
                  <c:v>8.6419753086419746</c:v>
                </c:pt>
                <c:pt idx="4">
                  <c:v>8.0246913580246915</c:v>
                </c:pt>
                <c:pt idx="5">
                  <c:v>7.4074074074074066</c:v>
                </c:pt>
                <c:pt idx="6">
                  <c:v>5.5555555555555554</c:v>
                </c:pt>
                <c:pt idx="7">
                  <c:v>8.6419753086419746</c:v>
                </c:pt>
                <c:pt idx="8">
                  <c:v>1.8518518518518516</c:v>
                </c:pt>
              </c:numCache>
            </c:numRef>
          </c:val>
          <c:extLst>
            <c:ext xmlns:c16="http://schemas.microsoft.com/office/drawing/2014/chart" uri="{C3380CC4-5D6E-409C-BE32-E72D297353CC}">
              <c16:uniqueId val="{0000000A-776B-4487-BFA2-DDB3954E03CA}"/>
            </c:ext>
          </c:extLst>
        </c:ser>
        <c:dLbls>
          <c:showLegendKey val="0"/>
          <c:showVal val="0"/>
          <c:showCatName val="0"/>
          <c:showSerName val="0"/>
          <c:showPercent val="0"/>
          <c:showBubbleSize val="0"/>
        </c:dLbls>
        <c:gapWidth val="182"/>
        <c:axId val="788118720"/>
        <c:axId val="788117760"/>
      </c:barChart>
      <c:catAx>
        <c:axId val="7881187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788117760"/>
        <c:crosses val="autoZero"/>
        <c:auto val="1"/>
        <c:lblAlgn val="ctr"/>
        <c:lblOffset val="100"/>
        <c:noMultiLvlLbl val="0"/>
      </c:catAx>
      <c:valAx>
        <c:axId val="788117760"/>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788118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de-DE" b="1" dirty="0"/>
              <a:t>Hatten Sie vor dieser Befragung schon von der Südtiroler Plattform für Alleinerziehende gehört? (N=687)</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33299562083193568"/>
          <c:y val="0.2805243656413513"/>
          <c:w val="0.55194370524124348"/>
          <c:h val="0.61885568681955061"/>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9BC44FAB-067A-439C-AAA7-455C71522E3C}" type="VALUE">
                      <a:rPr lang="en-US" smtClean="0"/>
                      <a:pPr/>
                      <a:t>[WERT]</a:t>
                    </a:fld>
                    <a:r>
                      <a:rPr lang="en-US"/>
                      <a:t>%, N=293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BB0-4504-A99A-9C35C05C467F}"/>
                </c:ext>
              </c:extLst>
            </c:dLbl>
            <c:dLbl>
              <c:idx val="1"/>
              <c:tx>
                <c:rich>
                  <a:bodyPr/>
                  <a:lstStyle/>
                  <a:p>
                    <a:fld id="{876C0EBD-6E2F-458B-ABDE-1CA39497F746}" type="VALUE">
                      <a:rPr lang="en-US" smtClean="0"/>
                      <a:pPr/>
                      <a:t>[WERT]</a:t>
                    </a:fld>
                    <a:r>
                      <a:rPr lang="en-US"/>
                      <a:t>%, N=215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BB0-4504-A99A-9C35C05C467F}"/>
                </c:ext>
              </c:extLst>
            </c:dLbl>
            <c:dLbl>
              <c:idx val="2"/>
              <c:tx>
                <c:rich>
                  <a:bodyPr/>
                  <a:lstStyle/>
                  <a:p>
                    <a:fld id="{FDC10A9D-F1F5-41D9-9C63-204833A9CCF6}" type="VALUE">
                      <a:rPr lang="en-US" smtClean="0"/>
                      <a:pPr/>
                      <a:t>[WERT]</a:t>
                    </a:fld>
                    <a:r>
                      <a:rPr lang="en-US"/>
                      <a:t>%, N=179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BB0-4504-A99A-9C35C05C467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'A013 Bekanntschaft Plattform'!$A$4:$A$6</c:f>
              <c:strCache>
                <c:ptCount val="3"/>
                <c:pt idx="0">
                  <c:v>Ja, ich kenne die Plattform</c:v>
                </c:pt>
                <c:pt idx="1">
                  <c:v>Ja, aber nur flüchtig</c:v>
                </c:pt>
                <c:pt idx="2">
                  <c:v>Nein</c:v>
                </c:pt>
              </c:strCache>
            </c:strRef>
          </c:cat>
          <c:val>
            <c:numRef>
              <c:f>'A013 Bekanntschaft Plattform'!$C$4:$C$6</c:f>
              <c:numCache>
                <c:formatCode>General</c:formatCode>
                <c:ptCount val="3"/>
                <c:pt idx="0">
                  <c:v>42.6</c:v>
                </c:pt>
                <c:pt idx="1">
                  <c:v>31.3</c:v>
                </c:pt>
                <c:pt idx="2">
                  <c:v>26.1</c:v>
                </c:pt>
              </c:numCache>
            </c:numRef>
          </c:val>
          <c:extLst>
            <c:ext xmlns:c16="http://schemas.microsoft.com/office/drawing/2014/chart" uri="{C3380CC4-5D6E-409C-BE32-E72D297353CC}">
              <c16:uniqueId val="{00000000-C2EB-48B4-A15D-97836DA43542}"/>
            </c:ext>
          </c:extLst>
        </c:ser>
        <c:dLbls>
          <c:showLegendKey val="0"/>
          <c:showVal val="0"/>
          <c:showCatName val="0"/>
          <c:showSerName val="0"/>
          <c:showPercent val="0"/>
          <c:showBubbleSize val="0"/>
        </c:dLbls>
        <c:gapWidth val="182"/>
        <c:axId val="746246559"/>
        <c:axId val="746249439"/>
      </c:barChart>
      <c:catAx>
        <c:axId val="74624655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de-DE"/>
          </a:p>
        </c:txPr>
        <c:crossAx val="746249439"/>
        <c:crosses val="autoZero"/>
        <c:auto val="1"/>
        <c:lblAlgn val="ctr"/>
        <c:lblOffset val="100"/>
        <c:noMultiLvlLbl val="0"/>
      </c:catAx>
      <c:valAx>
        <c:axId val="746249439"/>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46246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i="0" u="none" strike="noStrike" baseline="0" dirty="0"/>
              <a:t>Wie haben Sie von der Südtiroler Plattform für Alleinerziehende erfahren? (Kategorisierung offener Antworten, N=447, Nennungen=475, Keine Antwort=33)</a:t>
            </a:r>
            <a:endParaRPr lang="de-DE" sz="11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3909033174967288"/>
          <c:y val="0.25311878054952475"/>
          <c:w val="0.45096828852561144"/>
          <c:h val="0.67065091498725971"/>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A26C2477-9961-4FA8-B53E-5C516501C93D}" type="VALUE">
                      <a:rPr lang="en-US"/>
                      <a:pPr/>
                      <a:t>[WERT]</a:t>
                    </a:fld>
                    <a:r>
                      <a:rPr lang="en-US"/>
                      <a:t>%, N=243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23B-4725-9B29-7C242D688DE2}"/>
                </c:ext>
              </c:extLst>
            </c:dLbl>
            <c:dLbl>
              <c:idx val="1"/>
              <c:tx>
                <c:rich>
                  <a:bodyPr/>
                  <a:lstStyle/>
                  <a:p>
                    <a:fld id="{0148D5CC-A9B6-46C1-B9C9-FB4C17D2ACE9}" type="VALUE">
                      <a:rPr lang="en-US"/>
                      <a:pPr/>
                      <a:t>[WERT]</a:t>
                    </a:fld>
                    <a:r>
                      <a:rPr lang="en-US"/>
                      <a:t>%, N=89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23B-4725-9B29-7C242D688DE2}"/>
                </c:ext>
              </c:extLst>
            </c:dLbl>
            <c:dLbl>
              <c:idx val="2"/>
              <c:tx>
                <c:rich>
                  <a:bodyPr/>
                  <a:lstStyle/>
                  <a:p>
                    <a:fld id="{B7B7B784-AAF6-447A-9061-E4E0D1ADC00F}" type="VALUE">
                      <a:rPr lang="en-US"/>
                      <a:pPr/>
                      <a:t>[WERT]</a:t>
                    </a:fld>
                    <a:r>
                      <a:rPr lang="en-US"/>
                      <a:t>%, N=54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23B-4725-9B29-7C242D688DE2}"/>
                </c:ext>
              </c:extLst>
            </c:dLbl>
            <c:dLbl>
              <c:idx val="3"/>
              <c:tx>
                <c:rich>
                  <a:bodyPr/>
                  <a:lstStyle/>
                  <a:p>
                    <a:fld id="{96563E7E-D46E-4B69-ABDA-D48768E008F6}" type="VALUE">
                      <a:rPr lang="en-US"/>
                      <a:pPr/>
                      <a:t>[WERT]</a:t>
                    </a:fld>
                    <a:r>
                      <a:rPr lang="en-US"/>
                      <a:t>%, N=35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23B-4725-9B29-7C242D688DE2}"/>
                </c:ext>
              </c:extLst>
            </c:dLbl>
            <c:dLbl>
              <c:idx val="4"/>
              <c:tx>
                <c:rich>
                  <a:bodyPr/>
                  <a:lstStyle/>
                  <a:p>
                    <a:fld id="{232EE663-1DAA-4B51-9272-FE3CE56060EA}" type="VALUE">
                      <a:rPr lang="en-US"/>
                      <a:pPr/>
                      <a:t>[WERT]</a:t>
                    </a:fld>
                    <a:r>
                      <a:rPr lang="en-US"/>
                      <a:t>%, N=27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23B-4725-9B29-7C242D688DE2}"/>
                </c:ext>
              </c:extLst>
            </c:dLbl>
            <c:dLbl>
              <c:idx val="5"/>
              <c:tx>
                <c:rich>
                  <a:bodyPr/>
                  <a:lstStyle/>
                  <a:p>
                    <a:fld id="{C4F1D9D8-4A3D-4693-879C-86D8FDEC64D6}" type="VALUE">
                      <a:rPr lang="en-US"/>
                      <a:pPr/>
                      <a:t>[WERT]</a:t>
                    </a:fld>
                    <a:r>
                      <a:rPr lang="en-US"/>
                      <a:t>%, N=14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23B-4725-9B29-7C242D688DE2}"/>
                </c:ext>
              </c:extLst>
            </c:dLbl>
            <c:dLbl>
              <c:idx val="6"/>
              <c:tx>
                <c:rich>
                  <a:bodyPr/>
                  <a:lstStyle/>
                  <a:p>
                    <a:fld id="{7BB1C3E4-2B1E-40A7-8370-134BD69EB9EB}" type="VALUE">
                      <a:rPr lang="en-US"/>
                      <a:pPr/>
                      <a:t>[WERT]</a:t>
                    </a:fld>
                    <a:r>
                      <a:rPr lang="en-US"/>
                      <a:t>%, N=10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23B-4725-9B29-7C242D688DE2}"/>
                </c:ext>
              </c:extLst>
            </c:dLbl>
            <c:dLbl>
              <c:idx val="7"/>
              <c:tx>
                <c:rich>
                  <a:bodyPr/>
                  <a:lstStyle/>
                  <a:p>
                    <a:fld id="{869D1155-97E6-4C49-AAF1-29E1FA35F151}" type="VALUE">
                      <a:rPr lang="en-US"/>
                      <a:pPr/>
                      <a:t>[WERT]</a:t>
                    </a:fld>
                    <a:r>
                      <a:rPr lang="en-US"/>
                      <a:t>%, N=3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23B-4725-9B29-7C242D688DE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Frequenzverteilung!$A$3:$A$10</c:f>
              <c:strCache>
                <c:ptCount val="8"/>
                <c:pt idx="0">
                  <c:v>Soziale Medien (Facebook, Internet,…)</c:v>
                </c:pt>
                <c:pt idx="1">
                  <c:v>Bekannte/Freunde/Verwandte</c:v>
                </c:pt>
                <c:pt idx="2">
                  <c:v>Sonstiges</c:v>
                </c:pt>
                <c:pt idx="3">
                  <c:v>Medien allgemein</c:v>
                </c:pt>
                <c:pt idx="4">
                  <c:v>Traditionelle Medien (Zeitung, Flyer,…)</c:v>
                </c:pt>
                <c:pt idx="5">
                  <c:v>Arbeit/Arbeitskollegen</c:v>
                </c:pt>
                <c:pt idx="6">
                  <c:v>Erinnere mich nicht</c:v>
                </c:pt>
                <c:pt idx="7">
                  <c:v>Antwort unverständlich</c:v>
                </c:pt>
              </c:strCache>
            </c:strRef>
          </c:cat>
          <c:val>
            <c:numRef>
              <c:f>Frequenzverteilung!$E$3:$E$10</c:f>
              <c:numCache>
                <c:formatCode>0.0</c:formatCode>
                <c:ptCount val="8"/>
                <c:pt idx="0">
                  <c:v>54.36241610738255</c:v>
                </c:pt>
                <c:pt idx="1">
                  <c:v>19.91051454138703</c:v>
                </c:pt>
                <c:pt idx="2">
                  <c:v>12.080536912751681</c:v>
                </c:pt>
                <c:pt idx="3">
                  <c:v>7.8299776286353469</c:v>
                </c:pt>
                <c:pt idx="4">
                  <c:v>6.0402684563758404</c:v>
                </c:pt>
                <c:pt idx="5">
                  <c:v>3.1319910514541389</c:v>
                </c:pt>
                <c:pt idx="6">
                  <c:v>2.2371364653243848</c:v>
                </c:pt>
                <c:pt idx="7">
                  <c:v>0.67114093959731547</c:v>
                </c:pt>
              </c:numCache>
            </c:numRef>
          </c:val>
          <c:extLst>
            <c:ext xmlns:c16="http://schemas.microsoft.com/office/drawing/2014/chart" uri="{C3380CC4-5D6E-409C-BE32-E72D297353CC}">
              <c16:uniqueId val="{00000008-D23B-4725-9B29-7C242D688DE2}"/>
            </c:ext>
          </c:extLst>
        </c:ser>
        <c:dLbls>
          <c:showLegendKey val="0"/>
          <c:showVal val="0"/>
          <c:showCatName val="0"/>
          <c:showSerName val="0"/>
          <c:showPercent val="0"/>
          <c:showBubbleSize val="0"/>
        </c:dLbls>
        <c:gapWidth val="182"/>
        <c:axId val="997944944"/>
        <c:axId val="997947344"/>
      </c:barChart>
      <c:catAx>
        <c:axId val="9979449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997947344"/>
        <c:crosses val="autoZero"/>
        <c:auto val="1"/>
        <c:lblAlgn val="ctr"/>
        <c:lblOffset val="100"/>
        <c:noMultiLvlLbl val="0"/>
      </c:catAx>
      <c:valAx>
        <c:axId val="997947344"/>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9979449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07814985225973"/>
          <c:y val="0.33018299745193419"/>
          <c:w val="0.60106998287021696"/>
          <c:h val="0.61885568681955061"/>
        </c:manualLayout>
      </c:layout>
      <c:barChart>
        <c:barDir val="bar"/>
        <c:grouping val="clustered"/>
        <c:varyColors val="0"/>
        <c:dLbls>
          <c:showLegendKey val="0"/>
          <c:showVal val="0"/>
          <c:showCatName val="0"/>
          <c:showSerName val="0"/>
          <c:showPercent val="0"/>
          <c:showBubbleSize val="0"/>
        </c:dLbls>
        <c:gapWidth val="182"/>
        <c:axId val="746246559"/>
        <c:axId val="746249439"/>
      </c:barChart>
      <c:catAx>
        <c:axId val="74624655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746249439"/>
        <c:crosses val="autoZero"/>
        <c:auto val="1"/>
        <c:lblAlgn val="ctr"/>
        <c:lblOffset val="100"/>
        <c:noMultiLvlLbl val="0"/>
      </c:catAx>
      <c:valAx>
        <c:axId val="746249439"/>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462465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dirty="0"/>
              <a:t>Haben Sie eine oder mehrere Dienstleistung/en der Südtiroler Plattform für Alleinerziehende in Anspruch genommen? </a:t>
            </a:r>
            <a:r>
              <a:rPr lang="de-DE" sz="1400" b="0" i="0" u="none" strike="noStrike" kern="1200" spc="0" baseline="0" dirty="0">
                <a:solidFill>
                  <a:prstClr val="black">
                    <a:lumMod val="65000"/>
                    <a:lumOff val="35000"/>
                  </a:prstClr>
                </a:solidFill>
              </a:rPr>
              <a:t>Unsere wichtigsten Dienstleistungen sind (…) (N=508)* </a:t>
            </a:r>
            <a:r>
              <a:rPr lang="de-DE" sz="1200" b="0" i="0" u="none" strike="noStrike" kern="1200" spc="0" baseline="0" dirty="0">
                <a:solidFill>
                  <a:prstClr val="black">
                    <a:lumMod val="65000"/>
                    <a:lumOff val="35000"/>
                  </a:prstClr>
                </a:solidFill>
              </a:rPr>
              <a:t>Nur jene befragt, die die Plattform kennen</a:t>
            </a:r>
            <a:endParaRPr lang="de-DE" sz="1400" i="1" dirty="0"/>
          </a:p>
        </c:rich>
      </c:tx>
      <c:layout>
        <c:manualLayout>
          <c:xMode val="edge"/>
          <c:yMode val="edge"/>
          <c:x val="9.2381080593876286E-2"/>
          <c:y val="2.636307368062989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2.6841212039234667E-2"/>
          <c:y val="0.30452978386262353"/>
          <c:w val="0.94631757592153065"/>
          <c:h val="0.59234389494882522"/>
        </c:manualLayout>
      </c:layout>
      <c:barChart>
        <c:barDir val="col"/>
        <c:grouping val="clustered"/>
        <c:varyColors val="0"/>
        <c:ser>
          <c:idx val="0"/>
          <c:order val="0"/>
          <c:spPr>
            <a:solidFill>
              <a:schemeClr val="accent1"/>
            </a:solidFill>
            <a:ln>
              <a:noFill/>
            </a:ln>
            <a:effectLst/>
          </c:spPr>
          <c:invertIfNegative val="0"/>
          <c:dLbls>
            <c:dLbl>
              <c:idx val="0"/>
              <c:tx>
                <c:rich>
                  <a:bodyPr/>
                  <a:lstStyle/>
                  <a:p>
                    <a:fld id="{29103B84-323C-4E90-86AB-77491045BFAA}" type="VALUE">
                      <a:rPr lang="en-US" smtClean="0"/>
                      <a:pPr/>
                      <a:t>[WERT]</a:t>
                    </a:fld>
                    <a:r>
                      <a:rPr lang="en-US"/>
                      <a:t>%, N=98</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CE9-4CEC-BBDF-783E6C92947C}"/>
                </c:ext>
              </c:extLst>
            </c:dLbl>
            <c:dLbl>
              <c:idx val="1"/>
              <c:tx>
                <c:rich>
                  <a:bodyPr/>
                  <a:lstStyle/>
                  <a:p>
                    <a:fld id="{031025C0-5D43-422A-9148-65D2C7E0917C}" type="VALUE">
                      <a:rPr lang="en-US" smtClean="0"/>
                      <a:pPr/>
                      <a:t>[WERT]</a:t>
                    </a:fld>
                    <a:r>
                      <a:rPr lang="en-US"/>
                      <a:t>%, N=50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CE9-4CEC-BBDF-783E6C92947C}"/>
                </c:ext>
              </c:extLst>
            </c:dLbl>
            <c:dLbl>
              <c:idx val="2"/>
              <c:tx>
                <c:rich>
                  <a:bodyPr/>
                  <a:lstStyle/>
                  <a:p>
                    <a:fld id="{E080F770-B50A-4117-B6FB-78314BD2ABAA}" type="VALUE">
                      <a:rPr lang="en-US" smtClean="0"/>
                      <a:pPr/>
                      <a:t>[WERT]</a:t>
                    </a:fld>
                    <a:r>
                      <a:rPr lang="en-US"/>
                      <a:t>%, N=360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CE9-4CEC-BBDF-783E6C92947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'A015 Dienstleistung Plattform'!$A$4:$A$6</c:f>
              <c:strCache>
                <c:ptCount val="3"/>
                <c:pt idx="0">
                  <c:v>Ja, eine Dienstleistung</c:v>
                </c:pt>
                <c:pt idx="1">
                  <c:v>Ja, mehr als eine Dienstleistung</c:v>
                </c:pt>
                <c:pt idx="2">
                  <c:v>Nein</c:v>
                </c:pt>
              </c:strCache>
            </c:strRef>
          </c:cat>
          <c:val>
            <c:numRef>
              <c:f>'A015 Dienstleistung Plattform'!$C$4:$C$6</c:f>
              <c:numCache>
                <c:formatCode>General</c:formatCode>
                <c:ptCount val="3"/>
                <c:pt idx="0">
                  <c:v>19.3</c:v>
                </c:pt>
                <c:pt idx="1">
                  <c:v>9.8000000000000007</c:v>
                </c:pt>
                <c:pt idx="2">
                  <c:v>70.900000000000006</c:v>
                </c:pt>
              </c:numCache>
            </c:numRef>
          </c:val>
          <c:extLst>
            <c:ext xmlns:c16="http://schemas.microsoft.com/office/drawing/2014/chart" uri="{C3380CC4-5D6E-409C-BE32-E72D297353CC}">
              <c16:uniqueId val="{00000000-DEEC-4B1F-92E3-B32C1F5C3CE8}"/>
            </c:ext>
          </c:extLst>
        </c:ser>
        <c:dLbls>
          <c:showLegendKey val="0"/>
          <c:showVal val="0"/>
          <c:showCatName val="0"/>
          <c:showSerName val="0"/>
          <c:showPercent val="0"/>
          <c:showBubbleSize val="0"/>
        </c:dLbls>
        <c:gapWidth val="219"/>
        <c:overlap val="-27"/>
        <c:axId val="1094465263"/>
        <c:axId val="1094464303"/>
      </c:barChart>
      <c:catAx>
        <c:axId val="1094465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de-DE"/>
          </a:p>
        </c:txPr>
        <c:crossAx val="1094464303"/>
        <c:crosses val="autoZero"/>
        <c:auto val="1"/>
        <c:lblAlgn val="ctr"/>
        <c:lblOffset val="100"/>
        <c:noMultiLvlLbl val="0"/>
      </c:catAx>
      <c:valAx>
        <c:axId val="1094464303"/>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09446526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400" b="1" i="0" u="none" strike="noStrike" baseline="0" dirty="0"/>
              <a:t>Bitte begründen Sie Ihre Antwort in Bezug auf die Zufriedenheit. Wir freuen uns über jede Rückmeldung und natürlich auch über konstruktive Kritik. (Offene Frage, N=97, Keine Antwort=51*)</a:t>
            </a:r>
            <a:r>
              <a:rPr lang="de-DE" sz="1400" b="0" i="0" u="none" strike="noStrike" kern="1200" spc="0" baseline="0" dirty="0">
                <a:solidFill>
                  <a:prstClr val="black">
                    <a:lumMod val="65000"/>
                    <a:lumOff val="35000"/>
                  </a:prstClr>
                </a:solidFill>
              </a:rPr>
              <a:t> </a:t>
            </a:r>
            <a:r>
              <a:rPr lang="de-DE" sz="1050" b="0" i="0" u="none" strike="noStrike" kern="1200" spc="0" baseline="0" dirty="0">
                <a:solidFill>
                  <a:prstClr val="black">
                    <a:lumMod val="65000"/>
                    <a:lumOff val="35000"/>
                  </a:prstClr>
                </a:solidFill>
              </a:rPr>
              <a:t>*Nur Jene befragt die mind. eine Dienstleistung in Anspruch genommen</a:t>
            </a:r>
            <a:endParaRPr lang="de-DE" sz="1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2163271572517108"/>
          <c:y val="0.2393008612883526"/>
          <c:w val="0.42995873120569228"/>
          <c:h val="0.7256699728346705"/>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39AB479F-E4FB-4BC0-8FA2-197B010018DB}" type="VALUE">
                      <a:rPr lang="en-US"/>
                      <a:pPr/>
                      <a:t>[WERT]</a:t>
                    </a:fld>
                    <a:r>
                      <a:rPr lang="en-US"/>
                      <a:t>%, N=2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EFD-40F5-83EB-1FB2AD10DCD7}"/>
                </c:ext>
              </c:extLst>
            </c:dLbl>
            <c:dLbl>
              <c:idx val="1"/>
              <c:tx>
                <c:rich>
                  <a:bodyPr/>
                  <a:lstStyle/>
                  <a:p>
                    <a:fld id="{C111C808-E787-4E50-9EE7-86A65753D8CE}" type="VALUE">
                      <a:rPr lang="en-US"/>
                      <a:pPr/>
                      <a:t>[WERT]</a:t>
                    </a:fld>
                    <a:r>
                      <a:rPr lang="en-US"/>
                      <a:t>%, N=7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EFD-40F5-83EB-1FB2AD10DCD7}"/>
                </c:ext>
              </c:extLst>
            </c:dLbl>
            <c:dLbl>
              <c:idx val="2"/>
              <c:tx>
                <c:rich>
                  <a:bodyPr/>
                  <a:lstStyle/>
                  <a:p>
                    <a:fld id="{6D2D4F55-FCF1-43C3-A319-F7E733BCE06F}" type="VALUE">
                      <a:rPr lang="en-US"/>
                      <a:pPr/>
                      <a:t>[WERT]</a:t>
                    </a:fld>
                    <a:r>
                      <a:rPr lang="en-US"/>
                      <a:t>%,</a:t>
                    </a:r>
                    <a:r>
                      <a:rPr lang="en-US" baseline="0"/>
                      <a:t> N=22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EFD-40F5-83EB-1FB2AD10DCD7}"/>
                </c:ext>
              </c:extLst>
            </c:dLbl>
            <c:dLbl>
              <c:idx val="3"/>
              <c:tx>
                <c:rich>
                  <a:bodyPr/>
                  <a:lstStyle/>
                  <a:p>
                    <a:fld id="{ADA14FEF-7065-4C55-85FA-DF11D8BBE7D8}" type="VALUE">
                      <a:rPr lang="en-US"/>
                      <a:pPr/>
                      <a:t>[WERT]</a:t>
                    </a:fld>
                    <a:r>
                      <a:rPr lang="en-US"/>
                      <a:t>%, N=23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EFD-40F5-83EB-1FB2AD10DCD7}"/>
                </c:ext>
              </c:extLst>
            </c:dLbl>
            <c:dLbl>
              <c:idx val="4"/>
              <c:tx>
                <c:rich>
                  <a:bodyPr/>
                  <a:lstStyle/>
                  <a:p>
                    <a:fld id="{F0CBEAD9-8E0B-4E03-B353-9BF901F52BBD}" type="VALUE">
                      <a:rPr lang="en-US"/>
                      <a:pPr/>
                      <a:t>[WERT]</a:t>
                    </a:fld>
                    <a:r>
                      <a:rPr lang="en-US"/>
                      <a:t>%, N=25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EFD-40F5-83EB-1FB2AD10DCD7}"/>
                </c:ext>
              </c:extLst>
            </c:dLbl>
            <c:dLbl>
              <c:idx val="5"/>
              <c:tx>
                <c:rich>
                  <a:bodyPr/>
                  <a:lstStyle/>
                  <a:p>
                    <a:fld id="{7D87801E-117D-4DDE-9E32-00298C60F97B}" type="VALUE">
                      <a:rPr lang="en-US"/>
                      <a:pPr/>
                      <a:t>[WERT]</a:t>
                    </a:fld>
                    <a:r>
                      <a:rPr lang="en-US"/>
                      <a:t>%, N=30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EFD-40F5-83EB-1FB2AD10DCD7}"/>
                </c:ext>
              </c:extLst>
            </c:dLbl>
            <c:dLbl>
              <c:idx val="6"/>
              <c:tx>
                <c:rich>
                  <a:bodyPr/>
                  <a:lstStyle/>
                  <a:p>
                    <a:fld id="{98C35F66-A6A7-484B-8649-1DBD894BDBDD}" type="VALUE">
                      <a:rPr lang="en-US"/>
                      <a:pPr/>
                      <a:t>[WERT]</a:t>
                    </a:fld>
                    <a:r>
                      <a:rPr lang="en-US"/>
                      <a:t>%, N=53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6EFD-40F5-83EB-1FB2AD10DCD7}"/>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Frequenzverteilung!$A$2:$A$8</c:f>
              <c:strCache>
                <c:ptCount val="7"/>
                <c:pt idx="0">
                  <c:v>Zu lange her</c:v>
                </c:pt>
                <c:pt idx="1">
                  <c:v>Finanzielle Unterstützung</c:v>
                </c:pt>
                <c:pt idx="2">
                  <c:v>Gruppenveranstaltungen / Soziale Kontakte / Kurse</c:v>
                </c:pt>
                <c:pt idx="3">
                  <c:v>Sonstiges</c:v>
                </c:pt>
                <c:pt idx="4">
                  <c:v>Emotionale Unterstützung / Empathie</c:v>
                </c:pt>
                <c:pt idx="5">
                  <c:v>Kompetenz und Freundlichkeit des Personals</c:v>
                </c:pt>
                <c:pt idx="6">
                  <c:v>Nützlichkeit der angebotenen Informationen und Beratung</c:v>
                </c:pt>
              </c:strCache>
            </c:strRef>
          </c:cat>
          <c:val>
            <c:numRef>
              <c:f>Frequenzverteilung!$E$2:$E$8</c:f>
              <c:numCache>
                <c:formatCode>General</c:formatCode>
                <c:ptCount val="7"/>
                <c:pt idx="0">
                  <c:v>2.0408163265306118</c:v>
                </c:pt>
                <c:pt idx="1">
                  <c:v>7.1428571428571423</c:v>
                </c:pt>
                <c:pt idx="2">
                  <c:v>22.448979591836739</c:v>
                </c:pt>
                <c:pt idx="3">
                  <c:v>23.469387755102041</c:v>
                </c:pt>
                <c:pt idx="4">
                  <c:v>25.510204081632651</c:v>
                </c:pt>
                <c:pt idx="5">
                  <c:v>30.612244897959179</c:v>
                </c:pt>
                <c:pt idx="6">
                  <c:v>54.081632653061227</c:v>
                </c:pt>
              </c:numCache>
            </c:numRef>
          </c:val>
          <c:extLst>
            <c:ext xmlns:c16="http://schemas.microsoft.com/office/drawing/2014/chart" uri="{C3380CC4-5D6E-409C-BE32-E72D297353CC}">
              <c16:uniqueId val="{00000007-6EFD-40F5-83EB-1FB2AD10DCD7}"/>
            </c:ext>
          </c:extLst>
        </c:ser>
        <c:dLbls>
          <c:showLegendKey val="0"/>
          <c:showVal val="0"/>
          <c:showCatName val="0"/>
          <c:showSerName val="0"/>
          <c:showPercent val="0"/>
          <c:showBubbleSize val="0"/>
        </c:dLbls>
        <c:gapWidth val="182"/>
        <c:axId val="755485247"/>
        <c:axId val="755486687"/>
      </c:barChart>
      <c:catAx>
        <c:axId val="7554852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755486687"/>
        <c:crosses val="autoZero"/>
        <c:auto val="1"/>
        <c:lblAlgn val="ctr"/>
        <c:lblOffset val="100"/>
        <c:noMultiLvlLbl val="0"/>
      </c:catAx>
      <c:valAx>
        <c:axId val="755486687"/>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5548524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b="1" dirty="0"/>
              <a:t>Wie zufrieden sind/waren Sie mit der Dienstleistung/den Dienstleistungen der Südtiroler Plattform für Alleinerziehende die Sie in Anspruch genommen haben? (N=144*, Keine</a:t>
            </a:r>
            <a:r>
              <a:rPr lang="de-DE" b="1" baseline="0" dirty="0"/>
              <a:t> Antwort=4</a:t>
            </a:r>
            <a:r>
              <a:rPr lang="de-DE" b="1" dirty="0"/>
              <a:t>) </a:t>
            </a:r>
            <a:r>
              <a:rPr lang="de-DE" sz="1050" dirty="0"/>
              <a:t>*Nur Jene</a:t>
            </a:r>
            <a:r>
              <a:rPr lang="de-DE" sz="1050" baseline="0" dirty="0"/>
              <a:t> befragt die mind. eine Dienstleistung in Anspruch genommen haben</a:t>
            </a:r>
            <a:endParaRPr lang="de-DE"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clustered"/>
        <c:varyColors val="0"/>
        <c:ser>
          <c:idx val="0"/>
          <c:order val="0"/>
          <c:spPr>
            <a:solidFill>
              <a:schemeClr val="accent1"/>
            </a:solidFill>
            <a:ln>
              <a:noFill/>
            </a:ln>
            <a:effectLst/>
          </c:spPr>
          <c:invertIfNegative val="0"/>
          <c:dLbls>
            <c:dLbl>
              <c:idx val="0"/>
              <c:tx>
                <c:rich>
                  <a:bodyPr/>
                  <a:lstStyle/>
                  <a:p>
                    <a:fld id="{F5E7F53A-2096-42FF-86FD-9E6709A241FC}" type="VALUE">
                      <a:rPr lang="en-US" smtClean="0"/>
                      <a:pPr/>
                      <a:t>[WERT]</a:t>
                    </a:fld>
                    <a:r>
                      <a:rPr lang="en-US"/>
                      <a:t>%, N=72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963-4639-A5AB-1338C204EBA4}"/>
                </c:ext>
              </c:extLst>
            </c:dLbl>
            <c:dLbl>
              <c:idx val="1"/>
              <c:tx>
                <c:rich>
                  <a:bodyPr/>
                  <a:lstStyle/>
                  <a:p>
                    <a:fld id="{DC3B9C52-8C72-4801-9645-797A9F9113F2}" type="VALUE">
                      <a:rPr lang="en-US" smtClean="0"/>
                      <a:pPr/>
                      <a:t>[WERT]</a:t>
                    </a:fld>
                    <a:r>
                      <a:rPr lang="en-US"/>
                      <a:t>%, N=54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963-4639-A5AB-1338C204EBA4}"/>
                </c:ext>
              </c:extLst>
            </c:dLbl>
            <c:dLbl>
              <c:idx val="2"/>
              <c:tx>
                <c:rich>
                  <a:bodyPr/>
                  <a:lstStyle/>
                  <a:p>
                    <a:fld id="{69C47098-7107-412D-A755-3ED800EC3A6F}" type="VALUE">
                      <a:rPr lang="en-US" smtClean="0"/>
                      <a:pPr/>
                      <a:t>[WERT]</a:t>
                    </a:fld>
                    <a:r>
                      <a:rPr lang="en-US"/>
                      <a:t>%, N=8</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963-4639-A5AB-1338C204EBA4}"/>
                </c:ext>
              </c:extLst>
            </c:dLbl>
            <c:dLbl>
              <c:idx val="3"/>
              <c:tx>
                <c:rich>
                  <a:bodyPr/>
                  <a:lstStyle/>
                  <a:p>
                    <a:fld id="{DD5A7C3E-92AC-4CB9-AB98-206CE0D9A542}" type="VALUE">
                      <a:rPr lang="en-US" smtClean="0"/>
                      <a:pPr/>
                      <a:t>[WERT]</a:t>
                    </a:fld>
                    <a:r>
                      <a:rPr lang="en-US"/>
                      <a:t>%, N=1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963-4639-A5AB-1338C204EBA4}"/>
                </c:ext>
              </c:extLst>
            </c:dLbl>
            <c:dLbl>
              <c:idx val="4"/>
              <c:tx>
                <c:rich>
                  <a:bodyPr/>
                  <a:lstStyle/>
                  <a:p>
                    <a:fld id="{26C4AD8B-73DD-4D22-80F1-0C6A559BE3ED}" type="VALUE">
                      <a:rPr lang="en-US" smtClean="0"/>
                      <a:pPr/>
                      <a:t>[WERT]</a:t>
                    </a:fld>
                    <a:r>
                      <a:rPr lang="en-US"/>
                      <a:t>%, N=9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963-4639-A5AB-1338C204EBA4}"/>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'A016 Wie zufrieden und warum'!$A$4:$A$8</c:f>
              <c:strCache>
                <c:ptCount val="5"/>
                <c:pt idx="0">
                  <c:v>Sehr zufrieden</c:v>
                </c:pt>
                <c:pt idx="1">
                  <c:v>Zufrieden</c:v>
                </c:pt>
                <c:pt idx="2">
                  <c:v>Unzufrieden</c:v>
                </c:pt>
                <c:pt idx="3">
                  <c:v>Sehr unzufrieden</c:v>
                </c:pt>
                <c:pt idx="4">
                  <c:v>Weiss nicht</c:v>
                </c:pt>
              </c:strCache>
            </c:strRef>
          </c:cat>
          <c:val>
            <c:numRef>
              <c:f>'A016 Wie zufrieden und warum'!$F$4:$F$8</c:f>
              <c:numCache>
                <c:formatCode>0.0</c:formatCode>
                <c:ptCount val="5"/>
                <c:pt idx="0">
                  <c:v>50</c:v>
                </c:pt>
                <c:pt idx="1">
                  <c:v>37.5</c:v>
                </c:pt>
                <c:pt idx="2">
                  <c:v>5.5555555555555554</c:v>
                </c:pt>
                <c:pt idx="3">
                  <c:v>0.69444444444444442</c:v>
                </c:pt>
                <c:pt idx="4">
                  <c:v>6.25</c:v>
                </c:pt>
              </c:numCache>
            </c:numRef>
          </c:val>
          <c:extLst>
            <c:ext xmlns:c16="http://schemas.microsoft.com/office/drawing/2014/chart" uri="{C3380CC4-5D6E-409C-BE32-E72D297353CC}">
              <c16:uniqueId val="{00000005-F963-4639-A5AB-1338C204EBA4}"/>
            </c:ext>
          </c:extLst>
        </c:ser>
        <c:dLbls>
          <c:showLegendKey val="0"/>
          <c:showVal val="0"/>
          <c:showCatName val="0"/>
          <c:showSerName val="0"/>
          <c:showPercent val="0"/>
          <c:showBubbleSize val="0"/>
        </c:dLbls>
        <c:gapWidth val="182"/>
        <c:axId val="1217318783"/>
        <c:axId val="1217321183"/>
      </c:barChart>
      <c:catAx>
        <c:axId val="1217318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1217321183"/>
        <c:crosses val="autoZero"/>
        <c:auto val="1"/>
        <c:lblAlgn val="ctr"/>
        <c:lblOffset val="100"/>
        <c:noMultiLvlLbl val="0"/>
      </c:catAx>
      <c:valAx>
        <c:axId val="1217321183"/>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2173187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0" i="0" u="none" strike="noStrike" kern="1200" spc="0" baseline="0">
                <a:solidFill>
                  <a:schemeClr val="tx1">
                    <a:lumMod val="65000"/>
                    <a:lumOff val="35000"/>
                  </a:schemeClr>
                </a:solidFill>
                <a:latin typeface="+mn-lt"/>
                <a:ea typeface="+mn-ea"/>
                <a:cs typeface="+mn-cs"/>
              </a:defRPr>
            </a:pPr>
            <a:r>
              <a:rPr lang="de-DE" sz="1400" b="1" dirty="0"/>
              <a:t>Welche Unterstützungsangebote für Alleinerziehende fehlen Ihren Erachtens nach, bzw. werden nicht in ausreichendem Maße angeboten, werden zu wenig beworben usw.?</a:t>
            </a:r>
          </a:p>
          <a:p>
            <a:pPr>
              <a:defRPr/>
            </a:pPr>
            <a:r>
              <a:rPr lang="de-DE" sz="1400" b="1" dirty="0"/>
              <a:t>Danke für Ihre Überlegungen. (Offene Frage, N=509, Nennungen=650, Keine Antwort=178)</a:t>
            </a:r>
          </a:p>
        </c:rich>
      </c:tx>
      <c:layout>
        <c:manualLayout>
          <c:xMode val="edge"/>
          <c:yMode val="edge"/>
          <c:x val="0.10841370413914191"/>
          <c:y val="2.689075630252101E-2"/>
        </c:manualLayout>
      </c:layout>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50579368963615978"/>
          <c:y val="0.28837699186974569"/>
          <c:w val="0.34076876693579689"/>
          <c:h val="0.66062603596376801"/>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3426D58F-C4B1-4DE5-8078-369A7891A34F}" type="VALUE">
                      <a:rPr lang="en-US"/>
                      <a:pPr/>
                      <a:t>[WERT]</a:t>
                    </a:fld>
                    <a:r>
                      <a:rPr lang="en-US"/>
                      <a:t>%, N=26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8C0-43C9-93C8-79E93DBCFB92}"/>
                </c:ext>
              </c:extLst>
            </c:dLbl>
            <c:dLbl>
              <c:idx val="1"/>
              <c:tx>
                <c:rich>
                  <a:bodyPr/>
                  <a:lstStyle/>
                  <a:p>
                    <a:fld id="{9CB5A5A3-E159-428F-BF70-992FDE8EA66E}" type="VALUE">
                      <a:rPr lang="en-US"/>
                      <a:pPr/>
                      <a:t>[WERT]</a:t>
                    </a:fld>
                    <a:r>
                      <a:rPr lang="en-US"/>
                      <a:t>%, N=35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8C0-43C9-93C8-79E93DBCFB92}"/>
                </c:ext>
              </c:extLst>
            </c:dLbl>
            <c:dLbl>
              <c:idx val="2"/>
              <c:tx>
                <c:rich>
                  <a:bodyPr/>
                  <a:lstStyle/>
                  <a:p>
                    <a:fld id="{8571A67A-0891-44DE-99A7-1D0555208CD7}" type="VALUE">
                      <a:rPr lang="en-US"/>
                      <a:pPr/>
                      <a:t>[WERT]</a:t>
                    </a:fld>
                    <a:r>
                      <a:rPr lang="en-US"/>
                      <a:t>%, N=48</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8C0-43C9-93C8-79E93DBCFB92}"/>
                </c:ext>
              </c:extLst>
            </c:dLbl>
            <c:dLbl>
              <c:idx val="3"/>
              <c:tx>
                <c:rich>
                  <a:bodyPr/>
                  <a:lstStyle/>
                  <a:p>
                    <a:fld id="{298E91EA-46CD-43D7-B388-8446BD34394E}" type="VALUE">
                      <a:rPr lang="en-US"/>
                      <a:pPr/>
                      <a:t>[WERT]</a:t>
                    </a:fld>
                    <a:r>
                      <a:rPr lang="en-US"/>
                      <a:t>%, N=50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8C0-43C9-93C8-79E93DBCFB92}"/>
                </c:ext>
              </c:extLst>
            </c:dLbl>
            <c:dLbl>
              <c:idx val="4"/>
              <c:tx>
                <c:rich>
                  <a:bodyPr/>
                  <a:lstStyle/>
                  <a:p>
                    <a:fld id="{895EF092-BD36-45FF-B1AB-15725A4CD168}" type="VALUE">
                      <a:rPr lang="en-US"/>
                      <a:pPr/>
                      <a:t>[WERT]</a:t>
                    </a:fld>
                    <a:r>
                      <a:rPr lang="en-US"/>
                      <a:t>%, N=65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8C0-43C9-93C8-79E93DBCFB92}"/>
                </c:ext>
              </c:extLst>
            </c:dLbl>
            <c:dLbl>
              <c:idx val="5"/>
              <c:tx>
                <c:rich>
                  <a:bodyPr/>
                  <a:lstStyle/>
                  <a:p>
                    <a:fld id="{89596884-11DD-4732-A938-07544CA78D1F}" type="VALUE">
                      <a:rPr lang="en-US"/>
                      <a:pPr/>
                      <a:t>[WERT]</a:t>
                    </a:fld>
                    <a:r>
                      <a:rPr lang="en-US"/>
                      <a:t>%, N=77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8C0-43C9-93C8-79E93DBCFB92}"/>
                </c:ext>
              </c:extLst>
            </c:dLbl>
            <c:dLbl>
              <c:idx val="6"/>
              <c:tx>
                <c:rich>
                  <a:bodyPr/>
                  <a:lstStyle/>
                  <a:p>
                    <a:fld id="{EDB2D3A3-2F5B-4ED3-BB97-BE149CE8D0F3}" type="VALUE">
                      <a:rPr lang="en-US"/>
                      <a:pPr/>
                      <a:t>[WERT]</a:t>
                    </a:fld>
                    <a:r>
                      <a:rPr lang="en-US"/>
                      <a:t>%, N=157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68C0-43C9-93C8-79E93DBCFB92}"/>
                </c:ext>
              </c:extLst>
            </c:dLbl>
            <c:dLbl>
              <c:idx val="7"/>
              <c:tx>
                <c:rich>
                  <a:bodyPr/>
                  <a:lstStyle/>
                  <a:p>
                    <a:fld id="{34C34012-E54E-44AB-98FE-2EE32BF7BB00}" type="VALUE">
                      <a:rPr lang="en-US"/>
                      <a:pPr/>
                      <a:t>[WERT]</a:t>
                    </a:fld>
                    <a:r>
                      <a:rPr lang="en-US"/>
                      <a:t>%, N=192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8C0-43C9-93C8-79E93DBCFB92}"/>
                </c:ext>
              </c:extLst>
            </c:dLbl>
            <c:numFmt formatCode="#,##0.0" sourceLinked="0"/>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Frequenzverteilung!$A$3:$A$10</c:f>
              <c:strCache>
                <c:ptCount val="8"/>
                <c:pt idx="0">
                  <c:v>Keine Antwort (., /, …)</c:v>
                </c:pt>
                <c:pt idx="1">
                  <c:v>Emotionale und psychologische Unterstützung</c:v>
                </c:pt>
                <c:pt idx="2">
                  <c:v>Günstige Rechtsberatung</c:v>
                </c:pt>
                <c:pt idx="3">
                  <c:v>Sonstiges</c:v>
                </c:pt>
                <c:pt idx="4">
                  <c:v>Leistbares Wohnen (Suche, Mietbeiträge, Sozialwohnungen, Sonderprojekte)</c:v>
                </c:pt>
                <c:pt idx="5">
                  <c:v>Vereinbarkeit von Familie und Beruf (Flexibilität, Anrecht auf bezahlte Krankheit,...)</c:v>
                </c:pt>
                <c:pt idx="6">
                  <c:v>Finanzielle Aspekte (Beihilfen, Ermässigungen,…)</c:v>
                </c:pt>
                <c:pt idx="7">
                  <c:v>Günstige Kinderbetreuung (Sommer und Freizeit)/Leistbare Urlaube</c:v>
                </c:pt>
              </c:strCache>
            </c:strRef>
          </c:cat>
          <c:val>
            <c:numRef>
              <c:f>Frequenzverteilung!$E$3:$E$10</c:f>
              <c:numCache>
                <c:formatCode>General</c:formatCode>
                <c:ptCount val="8"/>
                <c:pt idx="0">
                  <c:v>5.1080550098231825</c:v>
                </c:pt>
                <c:pt idx="1">
                  <c:v>6.8762278978389002</c:v>
                </c:pt>
                <c:pt idx="2">
                  <c:v>9.4302554027504915</c:v>
                </c:pt>
                <c:pt idx="3">
                  <c:v>9.8231827111984273</c:v>
                </c:pt>
                <c:pt idx="4">
                  <c:v>12.770137524557956</c:v>
                </c:pt>
                <c:pt idx="5">
                  <c:v>15.12770137524558</c:v>
                </c:pt>
                <c:pt idx="6">
                  <c:v>30.844793713163064</c:v>
                </c:pt>
                <c:pt idx="7">
                  <c:v>37.721021611001966</c:v>
                </c:pt>
              </c:numCache>
            </c:numRef>
          </c:val>
          <c:extLst>
            <c:ext xmlns:c16="http://schemas.microsoft.com/office/drawing/2014/chart" uri="{C3380CC4-5D6E-409C-BE32-E72D297353CC}">
              <c16:uniqueId val="{00000008-68C0-43C9-93C8-79E93DBCFB92}"/>
            </c:ext>
          </c:extLst>
        </c:ser>
        <c:dLbls>
          <c:showLegendKey val="0"/>
          <c:showVal val="0"/>
          <c:showCatName val="0"/>
          <c:showSerName val="0"/>
          <c:showPercent val="0"/>
          <c:showBubbleSize val="0"/>
        </c:dLbls>
        <c:gapWidth val="182"/>
        <c:axId val="2056425504"/>
        <c:axId val="2056437984"/>
      </c:barChart>
      <c:catAx>
        <c:axId val="205642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2056437984"/>
        <c:crosses val="autoZero"/>
        <c:auto val="1"/>
        <c:lblAlgn val="ctr"/>
        <c:lblOffset val="100"/>
        <c:noMultiLvlLbl val="0"/>
      </c:catAx>
      <c:valAx>
        <c:axId val="2056437984"/>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056425504"/>
        <c:crosses val="autoZero"/>
        <c:crossBetween val="between"/>
      </c:valAx>
      <c:spPr>
        <a:noFill/>
        <a:ln>
          <a:noFill/>
        </a:ln>
        <a:effectLst/>
      </c:spPr>
    </c:plotArea>
    <c:plotVisOnly val="1"/>
    <c:dispBlanksAs val="gap"/>
    <c:showDLblsOverMax val="0"/>
  </c:chart>
  <c:spPr>
    <a:noFill/>
    <a:ln>
      <a:noFill/>
    </a:ln>
    <a:effectLst/>
  </c:spPr>
  <c:txPr>
    <a:bodyPr/>
    <a:lstStyle/>
    <a:p>
      <a:pPr>
        <a:defRPr sz="1050"/>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de-DE" sz="1400" b="1" dirty="0"/>
              <a:t>Prozentsatz der Familien mit nur</a:t>
            </a:r>
            <a:r>
              <a:rPr lang="de-DE" sz="1400" b="1" baseline="0" dirty="0"/>
              <a:t> einem Elternteil </a:t>
            </a:r>
            <a:r>
              <a:rPr lang="en-US" sz="1400" b="1" i="0" u="none" strike="noStrike" kern="1200" spc="0" baseline="0" dirty="0">
                <a:solidFill>
                  <a:sysClr val="windowText" lastClr="000000">
                    <a:lumMod val="65000"/>
                    <a:lumOff val="35000"/>
                  </a:sysClr>
                </a:solidFill>
              </a:rPr>
              <a:t>und </a:t>
            </a:r>
            <a:r>
              <a:rPr lang="en-US" sz="1400" b="1" i="0" u="none" strike="noStrike" kern="1200" spc="0" baseline="0" dirty="0" err="1">
                <a:solidFill>
                  <a:sysClr val="windowText" lastClr="000000">
                    <a:lumMod val="65000"/>
                    <a:lumOff val="35000"/>
                  </a:sysClr>
                </a:solidFill>
              </a:rPr>
              <a:t>mindestens</a:t>
            </a:r>
            <a:r>
              <a:rPr lang="en-US" sz="1400" b="1" i="0" u="none" strike="noStrike" kern="1200" spc="0" baseline="0" dirty="0">
                <a:solidFill>
                  <a:sysClr val="windowText" lastClr="000000">
                    <a:lumMod val="65000"/>
                    <a:lumOff val="35000"/>
                  </a:sysClr>
                </a:solidFill>
              </a:rPr>
              <a:t> </a:t>
            </a:r>
            <a:r>
              <a:rPr lang="en-US" sz="1400" b="1" i="0" u="none" strike="noStrike" kern="1200" spc="0" baseline="0" dirty="0" err="1">
                <a:solidFill>
                  <a:sysClr val="windowText" lastClr="000000">
                    <a:lumMod val="65000"/>
                    <a:lumOff val="35000"/>
                  </a:sysClr>
                </a:solidFill>
              </a:rPr>
              <a:t>einem</a:t>
            </a:r>
            <a:r>
              <a:rPr lang="en-US" sz="1400" b="1" i="0" u="none" strike="noStrike" kern="1200" spc="0" baseline="0" dirty="0">
                <a:solidFill>
                  <a:sysClr val="windowText" lastClr="000000">
                    <a:lumMod val="65000"/>
                    <a:lumOff val="35000"/>
                  </a:sysClr>
                </a:solidFill>
              </a:rPr>
              <a:t> </a:t>
            </a:r>
            <a:r>
              <a:rPr lang="en-US" sz="1400" b="1" i="0" u="none" strike="noStrike" kern="1200" spc="0" baseline="0" dirty="0" err="1">
                <a:solidFill>
                  <a:sysClr val="windowText" lastClr="000000">
                    <a:lumMod val="65000"/>
                    <a:lumOff val="35000"/>
                  </a:sysClr>
                </a:solidFill>
              </a:rPr>
              <a:t>minderjährigen</a:t>
            </a:r>
            <a:r>
              <a:rPr lang="en-US" sz="1400" b="1" i="0" u="none" strike="noStrike" kern="1200" spc="0" baseline="0" dirty="0">
                <a:solidFill>
                  <a:sysClr val="windowText" lastClr="000000">
                    <a:lumMod val="65000"/>
                    <a:lumOff val="35000"/>
                  </a:sysClr>
                </a:solidFill>
              </a:rPr>
              <a:t> Kind</a:t>
            </a:r>
            <a:r>
              <a:rPr lang="de-DE" sz="1400" b="1" baseline="0" dirty="0"/>
              <a:t> auf alle Familien mit min. einem </a:t>
            </a:r>
            <a:r>
              <a:rPr lang="en-US" sz="1400" b="1" i="0" u="none" strike="noStrike" kern="1200" spc="0" baseline="0" dirty="0" err="1">
                <a:solidFill>
                  <a:sysClr val="windowText" lastClr="000000">
                    <a:lumMod val="65000"/>
                    <a:lumOff val="35000"/>
                  </a:sysClr>
                </a:solidFill>
              </a:rPr>
              <a:t>minderjährigen</a:t>
            </a:r>
            <a:r>
              <a:rPr lang="de-DE" sz="1400" b="1" baseline="0" dirty="0"/>
              <a:t> Kind </a:t>
            </a:r>
            <a:r>
              <a:rPr lang="en-US" sz="1400" b="1" i="0" u="none" strike="noStrike" kern="1200" spc="0" baseline="0" dirty="0">
                <a:solidFill>
                  <a:sysClr val="windowText" lastClr="000000">
                    <a:lumMod val="65000"/>
                    <a:lumOff val="35000"/>
                  </a:sysClr>
                </a:solidFill>
              </a:rPr>
              <a:t>(</a:t>
            </a:r>
            <a:r>
              <a:rPr lang="en-US" sz="1400" b="1" i="0" u="none" strike="noStrike" kern="1200" spc="0" baseline="0" dirty="0" err="1">
                <a:solidFill>
                  <a:sysClr val="windowText" lastClr="000000">
                    <a:lumMod val="65000"/>
                    <a:lumOff val="35000"/>
                  </a:sysClr>
                </a:solidFill>
              </a:rPr>
              <a:t>Astat</a:t>
            </a:r>
            <a:r>
              <a:rPr lang="en-US" sz="1400" b="1" i="0" u="none" strike="noStrike" kern="1200" spc="0" baseline="0" dirty="0">
                <a:solidFill>
                  <a:sysClr val="windowText" lastClr="000000">
                    <a:lumMod val="65000"/>
                    <a:lumOff val="35000"/>
                  </a:sysClr>
                </a:solidFill>
              </a:rPr>
              <a:t>, </a:t>
            </a:r>
            <a:r>
              <a:rPr lang="en-US" sz="1400" b="1" i="0" u="none" strike="noStrike" kern="1200" spc="0" baseline="0" dirty="0" err="1">
                <a:solidFill>
                  <a:sysClr val="windowText" lastClr="000000">
                    <a:lumMod val="65000"/>
                    <a:lumOff val="35000"/>
                  </a:sysClr>
                </a:solidFill>
              </a:rPr>
              <a:t>Meldeamtsdaten</a:t>
            </a:r>
            <a:r>
              <a:rPr lang="en-US" sz="1400" b="1" i="0" u="none" strike="noStrike" kern="1200" spc="0" baseline="0" dirty="0">
                <a:solidFill>
                  <a:sysClr val="windowText" lastClr="000000">
                    <a:lumMod val="65000"/>
                    <a:lumOff val="35000"/>
                  </a:sysClr>
                </a:solidFill>
              </a:rPr>
              <a:t> </a:t>
            </a:r>
            <a:r>
              <a:rPr lang="en-US" sz="1400" b="1" i="0" u="none" strike="noStrike" kern="1200" spc="0" baseline="0" dirty="0" err="1">
                <a:solidFill>
                  <a:sysClr val="windowText" lastClr="000000">
                    <a:lumMod val="65000"/>
                    <a:lumOff val="35000"/>
                  </a:sysClr>
                </a:solidFill>
              </a:rPr>
              <a:t>jeweils</a:t>
            </a:r>
            <a:r>
              <a:rPr lang="en-US" sz="1400" b="1" i="0" u="none" strike="noStrike" kern="1200" spc="0" baseline="0" dirty="0">
                <a:solidFill>
                  <a:sysClr val="windowText" lastClr="000000">
                    <a:lumMod val="65000"/>
                    <a:lumOff val="35000"/>
                  </a:sysClr>
                </a:solidFill>
              </a:rPr>
              <a:t> </a:t>
            </a:r>
            <a:r>
              <a:rPr lang="en-US" sz="1400" b="1" i="0" u="none" strike="noStrike" kern="1200" spc="0" baseline="0" dirty="0" err="1">
                <a:solidFill>
                  <a:sysClr val="windowText" lastClr="000000">
                    <a:lumMod val="65000"/>
                    <a:lumOff val="35000"/>
                  </a:sysClr>
                </a:solidFill>
              </a:rPr>
              <a:t>zum</a:t>
            </a:r>
            <a:r>
              <a:rPr lang="en-US" sz="1400" b="1" i="0" u="none" strike="noStrike" kern="1200" spc="0" baseline="0" dirty="0">
                <a:solidFill>
                  <a:sysClr val="windowText" lastClr="000000">
                    <a:lumMod val="65000"/>
                    <a:lumOff val="35000"/>
                  </a:sysClr>
                </a:solidFill>
              </a:rPr>
              <a:t> 31.12)</a:t>
            </a:r>
            <a:endParaRPr lang="de-DE" sz="1400" b="1" dirty="0"/>
          </a:p>
        </c:rich>
      </c:tx>
      <c:layout>
        <c:manualLayout>
          <c:xMode val="edge"/>
          <c:yMode val="edge"/>
          <c:x val="0.13676833715941808"/>
          <c:y val="1.694423789176323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2.668231315982381E-2"/>
          <c:y val="0.32414730419094823"/>
          <c:w val="0.94663537368035233"/>
          <c:h val="0.58696816370523319"/>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Foglio1!$E$8:$K$8</c:f>
              <c:numCache>
                <c:formatCode>General</c:formatCode>
                <c:ptCount val="7"/>
                <c:pt idx="0">
                  <c:v>1993</c:v>
                </c:pt>
                <c:pt idx="1">
                  <c:v>1998</c:v>
                </c:pt>
                <c:pt idx="2">
                  <c:v>2003</c:v>
                </c:pt>
                <c:pt idx="3">
                  <c:v>2008</c:v>
                </c:pt>
                <c:pt idx="4">
                  <c:v>2013</c:v>
                </c:pt>
                <c:pt idx="5">
                  <c:v>2018</c:v>
                </c:pt>
                <c:pt idx="6">
                  <c:v>2023</c:v>
                </c:pt>
              </c:numCache>
            </c:numRef>
          </c:cat>
          <c:val>
            <c:numRef>
              <c:f>Foglio1!$E$11:$K$11</c:f>
              <c:numCache>
                <c:formatCode>0.0</c:formatCode>
                <c:ptCount val="7"/>
                <c:pt idx="0">
                  <c:v>10.404692543894182</c:v>
                </c:pt>
                <c:pt idx="1">
                  <c:v>11.907997085524114</c:v>
                </c:pt>
                <c:pt idx="2">
                  <c:v>15.150928417913917</c:v>
                </c:pt>
                <c:pt idx="3">
                  <c:v>17.223559918503426</c:v>
                </c:pt>
                <c:pt idx="4">
                  <c:v>17.433650747673703</c:v>
                </c:pt>
                <c:pt idx="5">
                  <c:v>17.220158764838686</c:v>
                </c:pt>
                <c:pt idx="6">
                  <c:v>16.776524038282499</c:v>
                </c:pt>
              </c:numCache>
            </c:numRef>
          </c:val>
          <c:extLst>
            <c:ext xmlns:c16="http://schemas.microsoft.com/office/drawing/2014/chart" uri="{C3380CC4-5D6E-409C-BE32-E72D297353CC}">
              <c16:uniqueId val="{00000000-44AA-49B1-8B86-24DD602FF341}"/>
            </c:ext>
          </c:extLst>
        </c:ser>
        <c:dLbls>
          <c:showLegendKey val="0"/>
          <c:showVal val="0"/>
          <c:showCatName val="0"/>
          <c:showSerName val="0"/>
          <c:showPercent val="0"/>
          <c:showBubbleSize val="0"/>
        </c:dLbls>
        <c:gapWidth val="219"/>
        <c:overlap val="-27"/>
        <c:axId val="1513213535"/>
        <c:axId val="1513214975"/>
      </c:barChart>
      <c:catAx>
        <c:axId val="1513213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de-DE"/>
          </a:p>
        </c:txPr>
        <c:crossAx val="1513214975"/>
        <c:crosses val="autoZero"/>
        <c:auto val="1"/>
        <c:lblAlgn val="ctr"/>
        <c:lblOffset val="100"/>
        <c:noMultiLvlLbl val="0"/>
      </c:catAx>
      <c:valAx>
        <c:axId val="151321497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5132135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dirty="0"/>
              <a:t>Sind Sie </a:t>
            </a:r>
            <a:r>
              <a:rPr lang="en-US" sz="1400" b="1" dirty="0" err="1"/>
              <a:t>zurzeit</a:t>
            </a:r>
            <a:r>
              <a:rPr lang="en-US" sz="1400" b="1" dirty="0"/>
              <a:t> </a:t>
            </a:r>
            <a:r>
              <a:rPr lang="en-US" sz="1400" b="1" dirty="0" err="1"/>
              <a:t>alleinerziehend</a:t>
            </a:r>
            <a:r>
              <a:rPr lang="en-US" sz="1400" b="1" dirty="0"/>
              <a:t> </a:t>
            </a:r>
            <a:r>
              <a:rPr lang="en-US" sz="1400" b="1" dirty="0" err="1"/>
              <a:t>oder</a:t>
            </a:r>
            <a:r>
              <a:rPr lang="en-US" sz="1400" b="1" dirty="0"/>
              <a:t> </a:t>
            </a:r>
            <a:r>
              <a:rPr lang="en-US" sz="1400" b="1" dirty="0" err="1"/>
              <a:t>beziehen</a:t>
            </a:r>
            <a:r>
              <a:rPr lang="en-US" sz="1400" b="1" dirty="0"/>
              <a:t> </a:t>
            </a:r>
            <a:r>
              <a:rPr lang="en-US" sz="1400" b="1" dirty="0" err="1"/>
              <a:t>sich</a:t>
            </a:r>
            <a:r>
              <a:rPr lang="en-US" sz="1400" b="1" dirty="0"/>
              <a:t> </a:t>
            </a:r>
            <a:r>
              <a:rPr lang="en-US" sz="1400" b="1" dirty="0" err="1"/>
              <a:t>Ihre</a:t>
            </a:r>
            <a:r>
              <a:rPr lang="en-US" sz="1400" b="1" dirty="0"/>
              <a:t> </a:t>
            </a:r>
            <a:r>
              <a:rPr lang="en-US" sz="1400" b="1" dirty="0" err="1"/>
              <a:t>Antworten</a:t>
            </a:r>
            <a:r>
              <a:rPr lang="en-US" sz="1400" b="1" dirty="0"/>
              <a:t> auf die </a:t>
            </a:r>
            <a:r>
              <a:rPr lang="en-US" sz="1400" b="1" dirty="0" err="1"/>
              <a:t>Vergangenheit</a:t>
            </a:r>
            <a:r>
              <a:rPr lang="en-US" sz="1400" b="1" dirty="0"/>
              <a:t>? (N=687)</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9638845144356958"/>
          <c:y val="0.32995370370370369"/>
          <c:w val="0.38634175807803522"/>
          <c:h val="0.61912037037037038"/>
        </c:manualLayout>
      </c:layout>
      <c:barChart>
        <c:barDir val="bar"/>
        <c:grouping val="clustered"/>
        <c:varyColors val="0"/>
        <c:ser>
          <c:idx val="0"/>
          <c:order val="0"/>
          <c:tx>
            <c:strRef>
              <c:f>Zusammenfassungen!$C$8</c:f>
              <c:strCache>
                <c:ptCount val="1"/>
                <c:pt idx="0">
                  <c:v>Percentage</c:v>
                </c:pt>
              </c:strCache>
            </c:strRef>
          </c:tx>
          <c:spPr>
            <a:solidFill>
              <a:schemeClr val="accent1"/>
            </a:solidFill>
            <a:ln>
              <a:noFill/>
            </a:ln>
            <a:effectLst/>
          </c:spPr>
          <c:invertIfNegative val="0"/>
          <c:dLbls>
            <c:dLbl>
              <c:idx val="0"/>
              <c:tx>
                <c:rich>
                  <a:bodyPr/>
                  <a:lstStyle/>
                  <a:p>
                    <a:fld id="{754CF75D-454F-472C-9554-3FD987EFC372}" type="VALUE">
                      <a:rPr lang="en-US" smtClean="0"/>
                      <a:pPr/>
                      <a:t>[WERT]</a:t>
                    </a:fld>
                    <a:r>
                      <a:rPr lang="en-US" dirty="0"/>
                      <a:t>%, N=526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49F-4162-9524-224715D3F382}"/>
                </c:ext>
              </c:extLst>
            </c:dLbl>
            <c:dLbl>
              <c:idx val="1"/>
              <c:tx>
                <c:rich>
                  <a:bodyPr/>
                  <a:lstStyle/>
                  <a:p>
                    <a:fld id="{DA42AD09-E2B6-4423-96EB-3ED5F32B037C}" type="VALUE">
                      <a:rPr lang="en-US" smtClean="0"/>
                      <a:pPr/>
                      <a:t>[WERT]</a:t>
                    </a:fld>
                    <a:r>
                      <a:rPr lang="en-US" dirty="0"/>
                      <a:t>%, N=141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49F-4162-9524-224715D3F382}"/>
                </c:ext>
              </c:extLst>
            </c:dLbl>
            <c:dLbl>
              <c:idx val="2"/>
              <c:tx>
                <c:rich>
                  <a:bodyPr/>
                  <a:lstStyle/>
                  <a:p>
                    <a:fld id="{99D126C7-B1CC-4463-8D45-FB7982E8EEC1}" type="VALUE">
                      <a:rPr lang="en-US" smtClean="0"/>
                      <a:pPr/>
                      <a:t>[WERT]</a:t>
                    </a:fld>
                    <a:r>
                      <a:rPr lang="en-US" dirty="0"/>
                      <a:t>%, N=20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49F-4162-9524-224715D3F382}"/>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Zusammenfassungen!$A$9:$A$11</c:f>
              <c:strCache>
                <c:ptCount val="3"/>
                <c:pt idx="0">
                  <c:v>Ich bin zurzeit alleinerziehend</c:v>
                </c:pt>
                <c:pt idx="1">
                  <c:v>Ich war in der Vergangenheit alleinerziehend</c:v>
                </c:pt>
                <c:pt idx="2">
                  <c:v>Anderes (bitte angeben):</c:v>
                </c:pt>
              </c:strCache>
            </c:strRef>
          </c:cat>
          <c:val>
            <c:numRef>
              <c:f>Zusammenfassungen!$C$9:$C$11</c:f>
              <c:numCache>
                <c:formatCode>General</c:formatCode>
                <c:ptCount val="3"/>
                <c:pt idx="0">
                  <c:v>76.599999999999994</c:v>
                </c:pt>
                <c:pt idx="1">
                  <c:v>20.5</c:v>
                </c:pt>
                <c:pt idx="2">
                  <c:v>2.9</c:v>
                </c:pt>
              </c:numCache>
            </c:numRef>
          </c:val>
          <c:extLst>
            <c:ext xmlns:c16="http://schemas.microsoft.com/office/drawing/2014/chart" uri="{C3380CC4-5D6E-409C-BE32-E72D297353CC}">
              <c16:uniqueId val="{00000000-E49F-4162-9524-224715D3F382}"/>
            </c:ext>
          </c:extLst>
        </c:ser>
        <c:dLbls>
          <c:showLegendKey val="0"/>
          <c:showVal val="0"/>
          <c:showCatName val="0"/>
          <c:showSerName val="0"/>
          <c:showPercent val="0"/>
          <c:showBubbleSize val="0"/>
        </c:dLbls>
        <c:gapWidth val="182"/>
        <c:axId val="719790447"/>
        <c:axId val="719787087"/>
      </c:barChart>
      <c:catAx>
        <c:axId val="7197904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719787087"/>
        <c:crosses val="autoZero"/>
        <c:auto val="1"/>
        <c:lblAlgn val="ctr"/>
        <c:lblOffset val="100"/>
        <c:noMultiLvlLbl val="0"/>
      </c:catAx>
      <c:valAx>
        <c:axId val="719787087"/>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19790447"/>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de-DE" sz="1400" b="1" dirty="0"/>
              <a:t>Welchem Geschlecht ordnen Sie sich zu? </a:t>
            </a:r>
          </a:p>
          <a:p>
            <a:pPr>
              <a:defRPr/>
            </a:pPr>
            <a:r>
              <a:rPr lang="de-DE" sz="1400" b="1" dirty="0"/>
              <a:t>(N=687)</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30429068241469814"/>
          <c:y val="0.23231481481481481"/>
          <c:w val="0.52505485828619691"/>
          <c:h val="0.69824074074074072"/>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EE8AD5BD-CAA9-4810-AD57-7C42445F7FFF}" type="VALUE">
                      <a:rPr lang="en-US" smtClean="0"/>
                      <a:pPr/>
                      <a:t>[WERT]</a:t>
                    </a:fld>
                    <a:r>
                      <a:rPr lang="en-US" dirty="0"/>
                      <a:t>%, N=652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045-4FBD-9708-1FA2062B8885}"/>
                </c:ext>
              </c:extLst>
            </c:dLbl>
            <c:dLbl>
              <c:idx val="1"/>
              <c:tx>
                <c:rich>
                  <a:bodyPr/>
                  <a:lstStyle/>
                  <a:p>
                    <a:fld id="{82F3ADAF-4E41-46B8-84C0-B77C35A361ED}" type="VALUE">
                      <a:rPr lang="en-US" smtClean="0"/>
                      <a:pPr/>
                      <a:t>[WERT]</a:t>
                    </a:fld>
                    <a:r>
                      <a:rPr lang="en-US" dirty="0"/>
                      <a:t>%, N=33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045-4FBD-9708-1FA2062B8885}"/>
                </c:ext>
              </c:extLst>
            </c:dLbl>
            <c:dLbl>
              <c:idx val="2"/>
              <c:tx>
                <c:rich>
                  <a:bodyPr/>
                  <a:lstStyle/>
                  <a:p>
                    <a:fld id="{1AE50A5A-6C13-4750-B3FF-F6CDD53BC382}" type="VALUE">
                      <a:rPr lang="en-US" smtClean="0"/>
                      <a:pPr/>
                      <a:t>[WERT]</a:t>
                    </a:fld>
                    <a:r>
                      <a:rPr lang="en-US" dirty="0"/>
                      <a:t>%, N=1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045-4FBD-9708-1FA2062B8885}"/>
                </c:ext>
              </c:extLst>
            </c:dLbl>
            <c:dLbl>
              <c:idx val="3"/>
              <c:tx>
                <c:rich>
                  <a:bodyPr/>
                  <a:lstStyle/>
                  <a:p>
                    <a:fld id="{20333E12-023B-4390-9DBE-37B322E99656}" type="VALUE">
                      <a:rPr lang="en-US" smtClean="0"/>
                      <a:pPr/>
                      <a:t>[WERT]</a:t>
                    </a:fld>
                    <a:r>
                      <a:rPr lang="en-US" dirty="0"/>
                      <a:t>%, N=1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045-4FBD-9708-1FA2062B8885}"/>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Zusammenfassungen!$A$2:$A$5</c:f>
              <c:strCache>
                <c:ptCount val="4"/>
                <c:pt idx="0">
                  <c:v>Frau</c:v>
                </c:pt>
                <c:pt idx="1">
                  <c:v>Mann</c:v>
                </c:pt>
                <c:pt idx="2">
                  <c:v>Anderes</c:v>
                </c:pt>
                <c:pt idx="3">
                  <c:v>Möchte ich nicht angeben</c:v>
                </c:pt>
              </c:strCache>
            </c:strRef>
          </c:cat>
          <c:val>
            <c:numRef>
              <c:f>Zusammenfassungen!$C$2:$C$5</c:f>
              <c:numCache>
                <c:formatCode>General</c:formatCode>
                <c:ptCount val="4"/>
                <c:pt idx="0">
                  <c:v>94.9</c:v>
                </c:pt>
                <c:pt idx="1">
                  <c:v>4.8</c:v>
                </c:pt>
                <c:pt idx="2">
                  <c:v>0.1</c:v>
                </c:pt>
                <c:pt idx="3">
                  <c:v>0.1</c:v>
                </c:pt>
              </c:numCache>
            </c:numRef>
          </c:val>
          <c:extLst>
            <c:ext xmlns:c16="http://schemas.microsoft.com/office/drawing/2014/chart" uri="{C3380CC4-5D6E-409C-BE32-E72D297353CC}">
              <c16:uniqueId val="{00000000-E045-4FBD-9708-1FA2062B8885}"/>
            </c:ext>
          </c:extLst>
        </c:ser>
        <c:dLbls>
          <c:showLegendKey val="0"/>
          <c:showVal val="0"/>
          <c:showCatName val="0"/>
          <c:showSerName val="0"/>
          <c:showPercent val="0"/>
          <c:showBubbleSize val="0"/>
        </c:dLbls>
        <c:gapWidth val="182"/>
        <c:axId val="719902351"/>
        <c:axId val="719900911"/>
      </c:barChart>
      <c:catAx>
        <c:axId val="71990235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719900911"/>
        <c:crosses val="autoZero"/>
        <c:auto val="1"/>
        <c:lblAlgn val="ctr"/>
        <c:lblOffset val="100"/>
        <c:noMultiLvlLbl val="0"/>
      </c:catAx>
      <c:valAx>
        <c:axId val="719900911"/>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19902351"/>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de-DE" sz="2000" b="1" dirty="0"/>
              <a:t>Warum sind/waren Sie alleinerziehend? (N=687)</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33417302060784593"/>
          <c:y val="0.14414557367299524"/>
          <c:w val="0.65197104834450392"/>
          <c:h val="0.82676351420717265"/>
        </c:manualLayout>
      </c:layout>
      <c:barChart>
        <c:barDir val="bar"/>
        <c:grouping val="clustered"/>
        <c:varyColors val="0"/>
        <c:ser>
          <c:idx val="0"/>
          <c:order val="0"/>
          <c:spPr>
            <a:solidFill>
              <a:schemeClr val="accent1"/>
            </a:solidFill>
            <a:ln>
              <a:noFill/>
            </a:ln>
            <a:effectLst/>
          </c:spPr>
          <c:invertIfNegative val="0"/>
          <c:dLbls>
            <c:dLbl>
              <c:idx val="0"/>
              <c:layout>
                <c:manualLayout>
                  <c:x val="-1.6851193430482342E-16"/>
                  <c:y val="4.3557197525698665E-17"/>
                </c:manualLayout>
              </c:layout>
              <c:tx>
                <c:rich>
                  <a:bodyPr/>
                  <a:lstStyle/>
                  <a:p>
                    <a:fld id="{119BC32D-B43B-4BE7-8C2F-12B4A6FE3593}" type="VALUE">
                      <a:rPr lang="en-US" smtClean="0"/>
                      <a:pPr/>
                      <a:t>[WERT]</a:t>
                    </a:fld>
                    <a:r>
                      <a:rPr lang="en-US" dirty="0"/>
                      <a:t>%, N=589*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459-4AE0-8950-14909C9A5D13}"/>
                </c:ext>
              </c:extLst>
            </c:dLbl>
            <c:dLbl>
              <c:idx val="1"/>
              <c:tx>
                <c:rich>
                  <a:bodyPr/>
                  <a:lstStyle/>
                  <a:p>
                    <a:fld id="{53658AF9-D89C-4D1B-B9EB-57C3C52FE107}" type="VALUE">
                      <a:rPr lang="en-US" smtClean="0"/>
                      <a:pPr/>
                      <a:t>[WERT]</a:t>
                    </a:fld>
                    <a:r>
                      <a:rPr lang="en-US" dirty="0"/>
                      <a:t>%, N=33**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459-4AE0-8950-14909C9A5D13}"/>
                </c:ext>
              </c:extLst>
            </c:dLbl>
            <c:dLbl>
              <c:idx val="2"/>
              <c:tx>
                <c:rich>
                  <a:bodyPr/>
                  <a:lstStyle/>
                  <a:p>
                    <a:fld id="{F907C2FD-5507-44DA-AB40-DE0320C546F0}" type="VALUE">
                      <a:rPr lang="en-US" smtClean="0"/>
                      <a:pPr/>
                      <a:t>[WERT]</a:t>
                    </a:fld>
                    <a:r>
                      <a:rPr lang="en-US" dirty="0"/>
                      <a:t>%, N=48</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459-4AE0-8950-14909C9A5D13}"/>
                </c:ext>
              </c:extLst>
            </c:dLbl>
            <c:dLbl>
              <c:idx val="3"/>
              <c:tx>
                <c:rich>
                  <a:bodyPr/>
                  <a:lstStyle/>
                  <a:p>
                    <a:fld id="{8DC91BA0-7316-44F9-8978-0BE28BEA77C1}" type="VALUE">
                      <a:rPr lang="en-US" smtClean="0"/>
                      <a:pPr/>
                      <a:t>[WERT]</a:t>
                    </a:fld>
                    <a:r>
                      <a:rPr lang="en-US"/>
                      <a:t>%, N=9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459-4AE0-8950-14909C9A5D13}"/>
                </c:ext>
              </c:extLst>
            </c:dLbl>
            <c:dLbl>
              <c:idx val="4"/>
              <c:tx>
                <c:rich>
                  <a:bodyPr/>
                  <a:lstStyle/>
                  <a:p>
                    <a:fld id="{DB974206-DC64-48F4-81E5-8BBAA46B8476}" type="VALUE">
                      <a:rPr lang="en-US" smtClean="0"/>
                      <a:pPr/>
                      <a:t>[WERT]</a:t>
                    </a:fld>
                    <a:r>
                      <a:rPr lang="en-US"/>
                      <a:t>%, N=8</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459-4AE0-8950-14909C9A5D13}"/>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Zusammenfassungen!$A$15:$A$19</c:f>
              <c:strCache>
                <c:ptCount val="5"/>
                <c:pt idx="0">
                  <c:v>Getrennt/geschieden</c:v>
                </c:pt>
                <c:pt idx="1">
                  <c:v>Witwe/Witwer</c:v>
                </c:pt>
                <c:pt idx="2">
                  <c:v>Anderes Elternteil hat Kind nicht anerkannt</c:v>
                </c:pt>
                <c:pt idx="3">
                  <c:v>Vater unbekannt</c:v>
                </c:pt>
                <c:pt idx="4">
                  <c:v>Anderes (bitte angeben):</c:v>
                </c:pt>
              </c:strCache>
            </c:strRef>
          </c:cat>
          <c:val>
            <c:numRef>
              <c:f>Zusammenfassungen!$C$15:$C$19</c:f>
              <c:numCache>
                <c:formatCode>0.0</c:formatCode>
                <c:ptCount val="5"/>
                <c:pt idx="0">
                  <c:v>85.73508005822417</c:v>
                </c:pt>
                <c:pt idx="1">
                  <c:v>4.8034934497816595</c:v>
                </c:pt>
                <c:pt idx="2">
                  <c:v>6.9868995633187767</c:v>
                </c:pt>
                <c:pt idx="3">
                  <c:v>1.3100436681222707</c:v>
                </c:pt>
                <c:pt idx="4">
                  <c:v>1.1644832605531297</c:v>
                </c:pt>
              </c:numCache>
            </c:numRef>
          </c:val>
          <c:extLst>
            <c:ext xmlns:c16="http://schemas.microsoft.com/office/drawing/2014/chart" uri="{C3380CC4-5D6E-409C-BE32-E72D297353CC}">
              <c16:uniqueId val="{00000000-D459-4AE0-8950-14909C9A5D13}"/>
            </c:ext>
          </c:extLst>
        </c:ser>
        <c:dLbls>
          <c:showLegendKey val="0"/>
          <c:showVal val="0"/>
          <c:showCatName val="0"/>
          <c:showSerName val="0"/>
          <c:showPercent val="0"/>
          <c:showBubbleSize val="0"/>
        </c:dLbls>
        <c:gapWidth val="182"/>
        <c:axId val="720006271"/>
        <c:axId val="720007231"/>
      </c:barChart>
      <c:catAx>
        <c:axId val="72000627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e-DE"/>
          </a:p>
        </c:txPr>
        <c:crossAx val="720007231"/>
        <c:crosses val="autoZero"/>
        <c:auto val="1"/>
        <c:lblAlgn val="ctr"/>
        <c:lblOffset val="100"/>
        <c:noMultiLvlLbl val="0"/>
      </c:catAx>
      <c:valAx>
        <c:axId val="720007231"/>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720006271"/>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de-DE" sz="1600" dirty="0"/>
              <a:t> </a:t>
            </a:r>
            <a:r>
              <a:rPr lang="de-DE" sz="1600" b="1" dirty="0"/>
              <a:t>In welchem Jahr wurden Sie (zum ersten Mal) alleinerziehend? (N=687)</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31301894356512516"/>
          <c:y val="0.18921426109400655"/>
          <c:w val="0.60706590412008588"/>
          <c:h val="0.76434022496804799"/>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651CEADF-268B-4F14-9A27-5FCCDDDD1893}" type="VALUE">
                      <a:rPr lang="en-US" smtClean="0"/>
                      <a:pPr/>
                      <a:t>[WERT]</a:t>
                    </a:fld>
                    <a:r>
                      <a:rPr lang="en-US"/>
                      <a:t>%, N=19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903-485F-BA03-68B29C985D03}"/>
                </c:ext>
              </c:extLst>
            </c:dLbl>
            <c:dLbl>
              <c:idx val="1"/>
              <c:tx>
                <c:rich>
                  <a:bodyPr/>
                  <a:lstStyle/>
                  <a:p>
                    <a:fld id="{CE97AC89-015E-4211-A33F-8F8E9A601F36}" type="VALUE">
                      <a:rPr lang="en-US" smtClean="0"/>
                      <a:pPr/>
                      <a:t>[WERT]</a:t>
                    </a:fld>
                    <a:r>
                      <a:rPr lang="en-US"/>
                      <a:t>%. N=45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903-485F-BA03-68B29C985D03}"/>
                </c:ext>
              </c:extLst>
            </c:dLbl>
            <c:dLbl>
              <c:idx val="2"/>
              <c:tx>
                <c:rich>
                  <a:bodyPr/>
                  <a:lstStyle/>
                  <a:p>
                    <a:fld id="{B90B916B-2A3C-4BCF-990D-23D5B18CA554}" type="VALUE">
                      <a:rPr lang="en-US" smtClean="0"/>
                      <a:pPr/>
                      <a:t>[WERT]</a:t>
                    </a:fld>
                    <a:r>
                      <a:rPr lang="en-US"/>
                      <a:t>%, N=40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903-485F-BA03-68B29C985D03}"/>
                </c:ext>
              </c:extLst>
            </c:dLbl>
            <c:dLbl>
              <c:idx val="3"/>
              <c:tx>
                <c:rich>
                  <a:bodyPr/>
                  <a:lstStyle/>
                  <a:p>
                    <a:fld id="{74FAE574-D856-49A0-89CE-A2FF35C476E2}" type="VALUE">
                      <a:rPr lang="en-US" smtClean="0"/>
                      <a:pPr/>
                      <a:t>[WERT]</a:t>
                    </a:fld>
                    <a:r>
                      <a:rPr lang="en-US"/>
                      <a:t>%, N=143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903-485F-BA03-68B29C985D03}"/>
                </c:ext>
              </c:extLst>
            </c:dLbl>
            <c:dLbl>
              <c:idx val="4"/>
              <c:tx>
                <c:rich>
                  <a:bodyPr/>
                  <a:lstStyle/>
                  <a:p>
                    <a:fld id="{8449C278-54D2-4194-A330-35C81632530D}" type="VALUE">
                      <a:rPr lang="en-US" smtClean="0"/>
                      <a:pPr/>
                      <a:t>[WERT]</a:t>
                    </a:fld>
                    <a:r>
                      <a:rPr lang="en-US"/>
                      <a:t>%, N=169</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903-485F-BA03-68B29C985D03}"/>
                </c:ext>
              </c:extLst>
            </c:dLbl>
            <c:dLbl>
              <c:idx val="5"/>
              <c:tx>
                <c:rich>
                  <a:bodyPr/>
                  <a:lstStyle/>
                  <a:p>
                    <a:fld id="{0E77D421-C970-4107-A4DB-1F9A586B06A9}" type="VALUE">
                      <a:rPr lang="en-US" smtClean="0"/>
                      <a:pPr/>
                      <a:t>[WERT]</a:t>
                    </a:fld>
                    <a:r>
                      <a:rPr lang="en-US"/>
                      <a:t>%, N=147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903-485F-BA03-68B29C985D03}"/>
                </c:ext>
              </c:extLst>
            </c:dLbl>
            <c:dLbl>
              <c:idx val="6"/>
              <c:tx>
                <c:rich>
                  <a:bodyPr/>
                  <a:lstStyle/>
                  <a:p>
                    <a:fld id="{C52CB78D-AF05-4927-B181-44E4E8E18AC9}" type="VALUE">
                      <a:rPr lang="en-US" smtClean="0"/>
                      <a:pPr/>
                      <a:t>[WERT]</a:t>
                    </a:fld>
                    <a:r>
                      <a:rPr lang="en-US"/>
                      <a:t>%, N=47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903-485F-BA03-68B29C985D03}"/>
                </c:ext>
              </c:extLst>
            </c:dLbl>
            <c:dLbl>
              <c:idx val="7"/>
              <c:tx>
                <c:rich>
                  <a:bodyPr/>
                  <a:lstStyle/>
                  <a:p>
                    <a:fld id="{D32BF0D9-B9CE-4AEB-B0D9-2EF174682431}" type="VALUE">
                      <a:rPr lang="en-US" smtClean="0"/>
                      <a:pPr/>
                      <a:t>[WERT]</a:t>
                    </a:fld>
                    <a:r>
                      <a:rPr lang="en-US"/>
                      <a:t>%, N=73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903-485F-BA03-68B29C985D03}"/>
                </c:ext>
              </c:extLst>
            </c:dLbl>
            <c:dLbl>
              <c:idx val="8"/>
              <c:tx>
                <c:rich>
                  <a:bodyPr/>
                  <a:lstStyle/>
                  <a:p>
                    <a:fld id="{6092782C-D624-47BA-A216-30FD67D5536E}" type="VALUE">
                      <a:rPr lang="en-US" smtClean="0"/>
                      <a:pPr/>
                      <a:t>[WERT]</a:t>
                    </a:fld>
                    <a:r>
                      <a:rPr lang="en-US"/>
                      <a:t>%, N=4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D903-485F-BA03-68B29C985D03}"/>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'Zusammenfassung A025'!$A$3:$A$11</c:f>
              <c:strCache>
                <c:ptCount val="9"/>
                <c:pt idx="0">
                  <c:v>weniger als 1 Jahr</c:v>
                </c:pt>
                <c:pt idx="1">
                  <c:v>vor 1 Jahr</c:v>
                </c:pt>
                <c:pt idx="2">
                  <c:v>vor 2 Jahren</c:v>
                </c:pt>
                <c:pt idx="3">
                  <c:v>vor 3-5 Jahren</c:v>
                </c:pt>
                <c:pt idx="4">
                  <c:v>vor 6-9 Jahren</c:v>
                </c:pt>
                <c:pt idx="5">
                  <c:v>vor 10-14 Jahren</c:v>
                </c:pt>
                <c:pt idx="6">
                  <c:v>vor 15-19 Jahren</c:v>
                </c:pt>
                <c:pt idx="7">
                  <c:v>vor 20 oder mehr Jahren</c:v>
                </c:pt>
                <c:pt idx="8">
                  <c:v>Keine Antwort</c:v>
                </c:pt>
              </c:strCache>
            </c:strRef>
          </c:cat>
          <c:val>
            <c:numRef>
              <c:f>'Zusammenfassung A025'!$C$3:$C$11</c:f>
              <c:numCache>
                <c:formatCode>General</c:formatCode>
                <c:ptCount val="9"/>
                <c:pt idx="0">
                  <c:v>2.8</c:v>
                </c:pt>
                <c:pt idx="1">
                  <c:v>6.6</c:v>
                </c:pt>
                <c:pt idx="2">
                  <c:v>5.8</c:v>
                </c:pt>
                <c:pt idx="3">
                  <c:v>20.8</c:v>
                </c:pt>
                <c:pt idx="4">
                  <c:v>24.6</c:v>
                </c:pt>
                <c:pt idx="5">
                  <c:v>21.4</c:v>
                </c:pt>
                <c:pt idx="6">
                  <c:v>6.8</c:v>
                </c:pt>
                <c:pt idx="7">
                  <c:v>10.6</c:v>
                </c:pt>
                <c:pt idx="8">
                  <c:v>0.6</c:v>
                </c:pt>
              </c:numCache>
            </c:numRef>
          </c:val>
          <c:extLst>
            <c:ext xmlns:c16="http://schemas.microsoft.com/office/drawing/2014/chart" uri="{C3380CC4-5D6E-409C-BE32-E72D297353CC}">
              <c16:uniqueId val="{00000000-52F7-4833-A119-E5504EFFC50C}"/>
            </c:ext>
          </c:extLst>
        </c:ser>
        <c:dLbls>
          <c:showLegendKey val="0"/>
          <c:showVal val="0"/>
          <c:showCatName val="0"/>
          <c:showSerName val="0"/>
          <c:showPercent val="0"/>
          <c:showBubbleSize val="0"/>
        </c:dLbls>
        <c:gapWidth val="182"/>
        <c:axId val="834512335"/>
        <c:axId val="834514735"/>
      </c:barChart>
      <c:catAx>
        <c:axId val="83451233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834514735"/>
        <c:crosses val="autoZero"/>
        <c:auto val="1"/>
        <c:lblAlgn val="ctr"/>
        <c:lblOffset val="100"/>
        <c:noMultiLvlLbl val="0"/>
      </c:catAx>
      <c:valAx>
        <c:axId val="834514735"/>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345123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0" i="0" u="none" strike="noStrike" kern="1200" spc="0" baseline="0">
                <a:solidFill>
                  <a:schemeClr val="tx1">
                    <a:lumMod val="65000"/>
                    <a:lumOff val="35000"/>
                  </a:schemeClr>
                </a:solidFill>
                <a:latin typeface="+mn-lt"/>
                <a:ea typeface="+mn-ea"/>
                <a:cs typeface="+mn-cs"/>
              </a:defRPr>
            </a:pPr>
            <a:r>
              <a:rPr lang="de-DE" sz="1600" b="1" dirty="0"/>
              <a:t>…und wie alt war damals ihr jüngstes Kind? (N=687)</a:t>
            </a:r>
          </a:p>
        </c:rich>
      </c:tx>
      <c:overlay val="0"/>
      <c:spPr>
        <a:noFill/>
        <a:ln>
          <a:noFill/>
        </a:ln>
        <a:effectLst/>
      </c:spPr>
      <c:txPr>
        <a:bodyPr rot="0" spcFirstLastPara="1" vertOverflow="ellipsis" vert="horz" wrap="square" anchor="ctr" anchorCtr="1"/>
        <a:lstStyle/>
        <a:p>
          <a:pPr>
            <a:defRPr sz="126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29506390933827181"/>
          <c:y val="0.19826681144841005"/>
          <c:w val="0.56428844575636872"/>
          <c:h val="0.75077178148187174"/>
        </c:manualLayout>
      </c:layout>
      <c:barChart>
        <c:barDir val="bar"/>
        <c:grouping val="clustered"/>
        <c:varyColors val="0"/>
        <c:ser>
          <c:idx val="0"/>
          <c:order val="0"/>
          <c:spPr>
            <a:solidFill>
              <a:schemeClr val="accent1"/>
            </a:solidFill>
            <a:ln>
              <a:noFill/>
            </a:ln>
            <a:effectLst/>
          </c:spPr>
          <c:invertIfNegative val="0"/>
          <c:dLbls>
            <c:dLbl>
              <c:idx val="0"/>
              <c:tx>
                <c:rich>
                  <a:bodyPr/>
                  <a:lstStyle/>
                  <a:p>
                    <a:fld id="{24F2439C-4ED9-470A-9572-682A1E0EFF92}" type="VALUE">
                      <a:rPr lang="en-US" smtClean="0"/>
                      <a:pPr/>
                      <a:t>[WERT]</a:t>
                    </a:fld>
                    <a:r>
                      <a:rPr lang="en-US"/>
                      <a:t>%, N=235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EFD-42DF-BFBD-25306A8E0123}"/>
                </c:ext>
              </c:extLst>
            </c:dLbl>
            <c:dLbl>
              <c:idx val="1"/>
              <c:tx>
                <c:rich>
                  <a:bodyPr/>
                  <a:lstStyle/>
                  <a:p>
                    <a:fld id="{7BA83864-3959-4AB5-928A-9E7D11983867}" type="VALUE">
                      <a:rPr lang="en-US" smtClean="0"/>
                      <a:pPr/>
                      <a:t>[WERT]</a:t>
                    </a:fld>
                    <a:r>
                      <a:rPr lang="en-US"/>
                      <a:t>%, N=156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EFD-42DF-BFBD-25306A8E0123}"/>
                </c:ext>
              </c:extLst>
            </c:dLbl>
            <c:dLbl>
              <c:idx val="2"/>
              <c:tx>
                <c:rich>
                  <a:bodyPr/>
                  <a:lstStyle/>
                  <a:p>
                    <a:fld id="{47ACB4F5-0ABD-42AC-9680-10DAA7631DDF}" type="VALUE">
                      <a:rPr lang="en-US" smtClean="0"/>
                      <a:pPr/>
                      <a:t>[WERT]</a:t>
                    </a:fld>
                    <a:r>
                      <a:rPr lang="en-US"/>
                      <a:t>%, N=102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EFD-42DF-BFBD-25306A8E0123}"/>
                </c:ext>
              </c:extLst>
            </c:dLbl>
            <c:dLbl>
              <c:idx val="3"/>
              <c:tx>
                <c:rich>
                  <a:bodyPr/>
                  <a:lstStyle/>
                  <a:p>
                    <a:fld id="{2181AD10-0AEC-48CE-8F4F-BFF770072512}" type="VALUE">
                      <a:rPr lang="en-US" smtClean="0"/>
                      <a:pPr/>
                      <a:t>[WERT]</a:t>
                    </a:fld>
                    <a:r>
                      <a:rPr lang="en-US"/>
                      <a:t>%, N=146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EFD-42DF-BFBD-25306A8E0123}"/>
                </c:ext>
              </c:extLst>
            </c:dLbl>
            <c:dLbl>
              <c:idx val="4"/>
              <c:tx>
                <c:rich>
                  <a:bodyPr/>
                  <a:lstStyle/>
                  <a:p>
                    <a:fld id="{CFD08773-EAD8-431D-BE5F-ACE688343FD1}" type="VALUE">
                      <a:rPr lang="en-US" smtClean="0"/>
                      <a:pPr/>
                      <a:t>[WERT]</a:t>
                    </a:fld>
                    <a:r>
                      <a:rPr lang="en-US"/>
                      <a:t>%, N=37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EFD-42DF-BFBD-25306A8E0123}"/>
                </c:ext>
              </c:extLst>
            </c:dLbl>
            <c:dLbl>
              <c:idx val="5"/>
              <c:tx>
                <c:rich>
                  <a:bodyPr/>
                  <a:lstStyle/>
                  <a:p>
                    <a:fld id="{39283933-0C65-4085-933F-4F1704AE3E33}" type="VALUE">
                      <a:rPr lang="en-US" smtClean="0"/>
                      <a:pPr/>
                      <a:t>[WERT]</a:t>
                    </a:fld>
                    <a:r>
                      <a:rPr lang="en-US"/>
                      <a:t>%, N=4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FEFD-42DF-BFBD-25306A8E0123}"/>
                </c:ext>
              </c:extLst>
            </c:dLbl>
            <c:dLbl>
              <c:idx val="6"/>
              <c:tx>
                <c:rich>
                  <a:bodyPr/>
                  <a:lstStyle/>
                  <a:p>
                    <a:fld id="{F830710C-6D77-4700-B068-C14F4F340215}" type="VALUE">
                      <a:rPr lang="en-US" smtClean="0"/>
                      <a:pPr/>
                      <a:t>[WERT]</a:t>
                    </a:fld>
                    <a:r>
                      <a:rPr lang="en-US"/>
                      <a:t>,0%, N=7</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EFD-42DF-BFBD-25306A8E0123}"/>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'Zusammenfassung A026'!$A$3:$A$9</c:f>
              <c:strCache>
                <c:ptCount val="7"/>
                <c:pt idx="0">
                  <c:v>0-1 Jahre alt</c:v>
                </c:pt>
                <c:pt idx="1">
                  <c:v>2-3 Jahre alt</c:v>
                </c:pt>
                <c:pt idx="2">
                  <c:v>4-5 Jahre alt</c:v>
                </c:pt>
                <c:pt idx="3">
                  <c:v>6-10 Jahre alt</c:v>
                </c:pt>
                <c:pt idx="4">
                  <c:v>11-15 Jahre alt</c:v>
                </c:pt>
                <c:pt idx="5">
                  <c:v>16 Jahre alt oder älter</c:v>
                </c:pt>
                <c:pt idx="6">
                  <c:v>nicht beantwortet</c:v>
                </c:pt>
              </c:strCache>
            </c:strRef>
          </c:cat>
          <c:val>
            <c:numRef>
              <c:f>'Zusammenfassung A026'!$C$3:$C$9</c:f>
              <c:numCache>
                <c:formatCode>General</c:formatCode>
                <c:ptCount val="7"/>
                <c:pt idx="0">
                  <c:v>34.200000000000003</c:v>
                </c:pt>
                <c:pt idx="1">
                  <c:v>22.7</c:v>
                </c:pt>
                <c:pt idx="2">
                  <c:v>14.8</c:v>
                </c:pt>
                <c:pt idx="3">
                  <c:v>21.3</c:v>
                </c:pt>
                <c:pt idx="4">
                  <c:v>5.4</c:v>
                </c:pt>
                <c:pt idx="5">
                  <c:v>0.6</c:v>
                </c:pt>
                <c:pt idx="6">
                  <c:v>1</c:v>
                </c:pt>
              </c:numCache>
            </c:numRef>
          </c:val>
          <c:extLst>
            <c:ext xmlns:c16="http://schemas.microsoft.com/office/drawing/2014/chart" uri="{C3380CC4-5D6E-409C-BE32-E72D297353CC}">
              <c16:uniqueId val="{00000000-A151-48B0-949E-E82BAD472AEA}"/>
            </c:ext>
          </c:extLst>
        </c:ser>
        <c:dLbls>
          <c:showLegendKey val="0"/>
          <c:showVal val="0"/>
          <c:showCatName val="0"/>
          <c:showSerName val="0"/>
          <c:showPercent val="0"/>
          <c:showBubbleSize val="0"/>
        </c:dLbls>
        <c:gapWidth val="219"/>
        <c:axId val="1095156735"/>
        <c:axId val="1099038111"/>
      </c:barChart>
      <c:catAx>
        <c:axId val="109515673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crossAx val="1099038111"/>
        <c:crosses val="autoZero"/>
        <c:auto val="1"/>
        <c:lblAlgn val="ctr"/>
        <c:lblOffset val="100"/>
        <c:noMultiLvlLbl val="0"/>
      </c:catAx>
      <c:valAx>
        <c:axId val="1099038111"/>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095156735"/>
        <c:crosses val="autoZero"/>
        <c:crossBetween val="between"/>
      </c:valAx>
      <c:spPr>
        <a:noFill/>
        <a:ln>
          <a:noFill/>
        </a:ln>
        <a:effectLst/>
      </c:spPr>
    </c:plotArea>
    <c:plotVisOnly val="1"/>
    <c:dispBlanksAs val="gap"/>
    <c:showDLblsOverMax val="0"/>
  </c:chart>
  <c:spPr>
    <a:noFill/>
    <a:ln>
      <a:noFill/>
    </a:ln>
    <a:effectLst/>
  </c:spPr>
  <c:txPr>
    <a:bodyPr/>
    <a:lstStyle/>
    <a:p>
      <a:pPr>
        <a:defRPr sz="1050"/>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de-DE" b="1" dirty="0"/>
              <a:t>Wie ist/war die Aufteilung der elterlichen Handhabe für Ihr Kind/Ihre Kinder zwischen Ihnen und Ihrem Ex-Partner/Ihrer Ex-Partnerin? Mit elterlicher Handhabe ist in diesem Fall das </a:t>
            </a:r>
            <a:r>
              <a:rPr lang="de-DE" b="1" u="sng" dirty="0"/>
              <a:t>zeitliche Ausmaß </a:t>
            </a:r>
            <a:r>
              <a:rPr lang="de-DE" b="1" dirty="0"/>
              <a:t>an persönlicher Betreuung, Aktivitäten und Interaktionen…</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8111777548745666"/>
          <c:y val="0.24258353240394831"/>
          <c:w val="0.4359176906181077"/>
          <c:h val="0.67358764957777195"/>
        </c:manualLayout>
      </c:layout>
      <c:barChart>
        <c:barDir val="bar"/>
        <c:grouping val="clustered"/>
        <c:varyColors val="0"/>
        <c:ser>
          <c:idx val="0"/>
          <c:order val="0"/>
          <c:tx>
            <c:strRef>
              <c:f>'A024 Zusammenfassung'!$C$1:$C$3</c:f>
              <c:strCache>
                <c:ptCount val="3"/>
                <c:pt idx="0">
                  <c:v>Wie ist/war die Aufteilung der elterlichen Handhabe für Ihr Kind/Ihre Kinder zwischen Ihnen und Ihrem Ex-Partner/Ihrer Ex-Partnerin? Mit elterlicher Handhabe ist in diesem Fall das zeitliche Ausmaß an persönlicher Betreuung, Aktivitäten und Interaktionen </c:v>
                </c:pt>
                <c:pt idx="2">
                  <c:v>Percentage</c:v>
                </c:pt>
              </c:strCache>
            </c:strRef>
          </c:tx>
          <c:spPr>
            <a:solidFill>
              <a:schemeClr val="accent1"/>
            </a:solidFill>
            <a:ln>
              <a:noFill/>
            </a:ln>
            <a:effectLst/>
          </c:spPr>
          <c:invertIfNegative val="0"/>
          <c:dLbls>
            <c:dLbl>
              <c:idx val="0"/>
              <c:tx>
                <c:rich>
                  <a:bodyPr/>
                  <a:lstStyle/>
                  <a:p>
                    <a:fld id="{4E7CDA12-2A25-483D-85CA-279904E7BFE8}" type="VALUE">
                      <a:rPr lang="en-US" smtClean="0"/>
                      <a:pPr/>
                      <a:t>[WERT]</a:t>
                    </a:fld>
                    <a:r>
                      <a:rPr lang="en-US"/>
                      <a:t>%,</a:t>
                    </a:r>
                    <a:r>
                      <a:rPr lang="en-US" baseline="0"/>
                      <a:t> N=608</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604-4E09-8F5E-7F499A6B819D}"/>
                </c:ext>
              </c:extLst>
            </c:dLbl>
            <c:dLbl>
              <c:idx val="1"/>
              <c:tx>
                <c:rich>
                  <a:bodyPr/>
                  <a:lstStyle/>
                  <a:p>
                    <a:fld id="{21CB1668-AC0C-40DD-8C09-7CC8AEE05EFB}" type="VALUE">
                      <a:rPr lang="en-US" smtClean="0"/>
                      <a:pPr/>
                      <a:t>[WERT]</a:t>
                    </a:fld>
                    <a:r>
                      <a:rPr lang="en-US"/>
                      <a:t>%, N=31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604-4E09-8F5E-7F499A6B819D}"/>
                </c:ext>
              </c:extLst>
            </c:dLbl>
            <c:dLbl>
              <c:idx val="2"/>
              <c:tx>
                <c:rich>
                  <a:bodyPr/>
                  <a:lstStyle/>
                  <a:p>
                    <a:fld id="{6FD345B8-D03E-4A4D-9DE7-590555D71165}" type="VALUE">
                      <a:rPr lang="en-US" smtClean="0"/>
                      <a:pPr/>
                      <a:t>[WERT]</a:t>
                    </a:fld>
                    <a:r>
                      <a:rPr lang="en-US"/>
                      <a:t>%, N=6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604-4E09-8F5E-7F499A6B819D}"/>
                </c:ext>
              </c:extLst>
            </c:dLbl>
            <c:dLbl>
              <c:idx val="3"/>
              <c:tx>
                <c:rich>
                  <a:bodyPr/>
                  <a:lstStyle/>
                  <a:p>
                    <a:fld id="{28023685-16FB-4CED-88A0-12677F638F12}" type="VALUE">
                      <a:rPr lang="en-US" smtClean="0"/>
                      <a:pPr/>
                      <a:t>[WERT]</a:t>
                    </a:fld>
                    <a:r>
                      <a:rPr lang="en-US"/>
                      <a:t>%, N=3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604-4E09-8F5E-7F499A6B819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'A024 Zusammenfassung'!$A$4:$A$7</c:f>
              <c:strCache>
                <c:ptCount val="4"/>
                <c:pt idx="0">
                  <c:v>Ich kümmere/kümmerte mich in größerem Maße um unser Kind/unsere Kinder.</c:v>
                </c:pt>
                <c:pt idx="1">
                  <c:v>Die Zeit ist/war etwa gleichmäßig aufgeteilt zwischen den Elternteilen.</c:v>
                </c:pt>
                <c:pt idx="2">
                  <c:v>Der andere Elternteil kümmert/e sich in größerem Maße um unser Kind/unsere Kinder.</c:v>
                </c:pt>
                <c:pt idx="3">
                  <c:v>Anderes (bitte angeben):</c:v>
                </c:pt>
              </c:strCache>
            </c:strRef>
          </c:cat>
          <c:val>
            <c:numRef>
              <c:f>'A024 Zusammenfassung'!$C$4:$C$7</c:f>
              <c:numCache>
                <c:formatCode>General</c:formatCode>
                <c:ptCount val="4"/>
                <c:pt idx="0">
                  <c:v>93.8</c:v>
                </c:pt>
                <c:pt idx="1">
                  <c:v>4.8</c:v>
                </c:pt>
                <c:pt idx="2">
                  <c:v>0.9</c:v>
                </c:pt>
                <c:pt idx="3">
                  <c:v>0.5</c:v>
                </c:pt>
              </c:numCache>
            </c:numRef>
          </c:val>
          <c:extLst>
            <c:ext xmlns:c16="http://schemas.microsoft.com/office/drawing/2014/chart" uri="{C3380CC4-5D6E-409C-BE32-E72D297353CC}">
              <c16:uniqueId val="{00000000-6974-477A-BEE3-0C446FA3A436}"/>
            </c:ext>
          </c:extLst>
        </c:ser>
        <c:dLbls>
          <c:showLegendKey val="0"/>
          <c:showVal val="0"/>
          <c:showCatName val="0"/>
          <c:showSerName val="0"/>
          <c:showPercent val="0"/>
          <c:showBubbleSize val="0"/>
        </c:dLbls>
        <c:gapWidth val="182"/>
        <c:axId val="1869824943"/>
        <c:axId val="1869838863"/>
      </c:barChart>
      <c:catAx>
        <c:axId val="1869824943"/>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1869838863"/>
        <c:crosses val="autoZero"/>
        <c:auto val="1"/>
        <c:lblAlgn val="ctr"/>
        <c:lblOffset val="100"/>
        <c:noMultiLvlLbl val="0"/>
      </c:catAx>
      <c:valAx>
        <c:axId val="1869838863"/>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869824943"/>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0.13442</cdr:x>
      <cdr:y>0.93268</cdr:y>
    </cdr:from>
    <cdr:to>
      <cdr:x>1</cdr:x>
      <cdr:y>0.99482</cdr:y>
    </cdr:to>
    <cdr:sp macro="" textlink="">
      <cdr:nvSpPr>
        <cdr:cNvPr id="2" name="CasellaDiTesto 2">
          <a:extLst xmlns:a="http://schemas.openxmlformats.org/drawingml/2006/main">
            <a:ext uri="{FF2B5EF4-FFF2-40B4-BE49-F238E27FC236}">
              <a16:creationId xmlns:a16="http://schemas.microsoft.com/office/drawing/2014/main" id="{A2EFCB05-FD0B-9007-4B9E-2C12E4D1ACBC}"/>
            </a:ext>
          </a:extLst>
        </cdr:cNvPr>
        <cdr:cNvSpPr txBox="1"/>
      </cdr:nvSpPr>
      <cdr:spPr>
        <a:xfrm xmlns:a="http://schemas.openxmlformats.org/drawingml/2006/main">
          <a:off x="1298372" y="5543694"/>
          <a:ext cx="8360697"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xmlns:a="http://schemas.openxmlformats.org/drawingml/2006/main">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0.7074</cdr:x>
      <cdr:y>0.54236</cdr:y>
    </cdr:from>
    <cdr:to>
      <cdr:x>1</cdr:x>
      <cdr:y>0.95636</cdr:y>
    </cdr:to>
    <cdr:sp macro="" textlink="">
      <cdr:nvSpPr>
        <cdr:cNvPr id="2" name="CasellaDiTesto 1">
          <a:extLst xmlns:a="http://schemas.openxmlformats.org/drawingml/2006/main">
            <a:ext uri="{FF2B5EF4-FFF2-40B4-BE49-F238E27FC236}">
              <a16:creationId xmlns:a16="http://schemas.microsoft.com/office/drawing/2014/main" id="{19148204-158A-10AB-FDC5-1858A5ED2EB6}"/>
            </a:ext>
          </a:extLst>
        </cdr:cNvPr>
        <cdr:cNvSpPr txBox="1"/>
      </cdr:nvSpPr>
      <cdr:spPr>
        <a:xfrm xmlns:a="http://schemas.openxmlformats.org/drawingml/2006/main">
          <a:off x="6132792" y="2729067"/>
          <a:ext cx="2536691" cy="20831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de-AT" sz="1200" i="1" dirty="0"/>
        </a:p>
        <a:p xmlns:a="http://schemas.openxmlformats.org/drawingml/2006/main">
          <a:pPr algn="ctr"/>
          <a:r>
            <a:rPr lang="de-AT" sz="1200" i="1" dirty="0"/>
            <a:t>Anderes: Situationen in denen der </a:t>
          </a:r>
          <a:r>
            <a:rPr lang="de-AT" sz="1200" b="1" i="1" dirty="0"/>
            <a:t>Unterhalt nur zeitweise </a:t>
          </a:r>
          <a:r>
            <a:rPr lang="de-AT" sz="1200" i="1" dirty="0"/>
            <a:t>und in </a:t>
          </a:r>
          <a:r>
            <a:rPr lang="de-AT" sz="1200" b="1" i="1" dirty="0"/>
            <a:t>geringerem</a:t>
          </a:r>
          <a:r>
            <a:rPr lang="de-AT" sz="1200" i="1" dirty="0"/>
            <a:t> </a:t>
          </a:r>
          <a:r>
            <a:rPr lang="de-AT" sz="1200" b="1" i="1" dirty="0"/>
            <a:t>Umfang</a:t>
          </a:r>
          <a:r>
            <a:rPr lang="de-AT" sz="1200" i="1" dirty="0"/>
            <a:t> bezahlt wird. Oft scheint es besonders in den ersten Jahren nach der Trennung mit dem Unterhalt nicht zu klappen. Probleme mit den </a:t>
          </a:r>
          <a:r>
            <a:rPr lang="de-AT" sz="1200" b="1" i="1" dirty="0"/>
            <a:t>außerordentlichen Spesen </a:t>
          </a:r>
          <a:r>
            <a:rPr lang="de-AT" sz="1200" i="1" dirty="0"/>
            <a:t>und der </a:t>
          </a:r>
          <a:r>
            <a:rPr lang="de-AT" sz="1200" b="1" i="1" dirty="0"/>
            <a:t>Inflationsaufwertung</a:t>
          </a:r>
          <a:r>
            <a:rPr lang="de-AT" sz="1200" i="1" dirty="0"/>
            <a:t>. </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D3E9CBC-515F-4155-82BD-6E10D761C2B5}" type="datetimeFigureOut">
              <a:rPr lang="de-AT" smtClean="0"/>
              <a:t>13.03.2025</a:t>
            </a:fld>
            <a:endParaRPr lang="de-AT"/>
          </a:p>
        </p:txBody>
      </p:sp>
      <p:sp>
        <p:nvSpPr>
          <p:cNvPr id="5" name="Footer Placeholder 4"/>
          <p:cNvSpPr>
            <a:spLocks noGrp="1"/>
          </p:cNvSpPr>
          <p:nvPr>
            <p:ph type="ftr" sz="quarter" idx="11"/>
          </p:nvPr>
        </p:nvSpPr>
        <p:spPr/>
        <p:txBody>
          <a:bodyPr/>
          <a:lstStyle/>
          <a:p>
            <a:endParaRPr lang="de-A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477348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3E9CBC-515F-4155-82BD-6E10D761C2B5}" type="datetimeFigureOut">
              <a:rPr lang="de-AT" smtClean="0"/>
              <a:t>13.03.2025</a:t>
            </a:fld>
            <a:endParaRPr lang="de-AT"/>
          </a:p>
        </p:txBody>
      </p:sp>
      <p:sp>
        <p:nvSpPr>
          <p:cNvPr id="5" name="Footer Placeholder 4"/>
          <p:cNvSpPr>
            <a:spLocks noGrp="1"/>
          </p:cNvSpPr>
          <p:nvPr>
            <p:ph type="ftr" sz="quarter" idx="11"/>
          </p:nvPr>
        </p:nvSpPr>
        <p:spPr/>
        <p:txBody>
          <a:bodyPr/>
          <a:lstStyle/>
          <a:p>
            <a:endParaRPr lang="de-A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3974800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3E9CBC-515F-4155-82BD-6E10D761C2B5}" type="datetimeFigureOut">
              <a:rPr lang="de-AT" smtClean="0"/>
              <a:t>13.03.2025</a:t>
            </a:fld>
            <a:endParaRPr lang="de-AT"/>
          </a:p>
        </p:txBody>
      </p:sp>
      <p:sp>
        <p:nvSpPr>
          <p:cNvPr id="5" name="Footer Placeholder 4"/>
          <p:cNvSpPr>
            <a:spLocks noGrp="1"/>
          </p:cNvSpPr>
          <p:nvPr>
            <p:ph type="ftr" sz="quarter" idx="11"/>
          </p:nvPr>
        </p:nvSpPr>
        <p:spPr/>
        <p:txBody>
          <a:bodyPr/>
          <a:lstStyle/>
          <a:p>
            <a:endParaRPr lang="de-A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C72FCC-A9A8-4EFC-8D22-9E403B7ACC82}" type="slidenum">
              <a:rPr lang="de-AT" smtClean="0"/>
              <a:t>‹Nr.›</a:t>
            </a:fld>
            <a:endParaRPr lang="de-A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1939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3E9CBC-515F-4155-82BD-6E10D761C2B5}" type="datetimeFigureOut">
              <a:rPr lang="de-AT" smtClean="0"/>
              <a:t>13.03.2025</a:t>
            </a:fld>
            <a:endParaRPr lang="de-AT"/>
          </a:p>
        </p:txBody>
      </p:sp>
      <p:sp>
        <p:nvSpPr>
          <p:cNvPr id="6" name="Footer Placeholder 5"/>
          <p:cNvSpPr>
            <a:spLocks noGrp="1"/>
          </p:cNvSpPr>
          <p:nvPr>
            <p:ph type="ftr" sz="quarter" idx="11"/>
          </p:nvPr>
        </p:nvSpPr>
        <p:spPr/>
        <p:txBody>
          <a:bodyPr/>
          <a:lstStyle/>
          <a:p>
            <a:endParaRPr lang="de-A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2597677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3E9CBC-515F-4155-82BD-6E10D761C2B5}" type="datetimeFigureOut">
              <a:rPr lang="de-AT" smtClean="0"/>
              <a:t>13.03.2025</a:t>
            </a:fld>
            <a:endParaRPr lang="de-AT"/>
          </a:p>
        </p:txBody>
      </p:sp>
      <p:sp>
        <p:nvSpPr>
          <p:cNvPr id="6" name="Footer Placeholder 5"/>
          <p:cNvSpPr>
            <a:spLocks noGrp="1"/>
          </p:cNvSpPr>
          <p:nvPr>
            <p:ph type="ftr" sz="quarter" idx="11"/>
          </p:nvPr>
        </p:nvSpPr>
        <p:spPr/>
        <p:txBody>
          <a:bodyPr/>
          <a:lstStyle/>
          <a:p>
            <a:endParaRPr lang="de-A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C72FCC-A9A8-4EFC-8D22-9E403B7ACC82}" type="slidenum">
              <a:rPr lang="de-AT" smtClean="0"/>
              <a:t>‹Nr.›</a:t>
            </a:fld>
            <a:endParaRPr lang="de-A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84885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5D3E9CBC-515F-4155-82BD-6E10D761C2B5}" type="datetimeFigureOut">
              <a:rPr lang="de-AT" smtClean="0"/>
              <a:t>13.03.2025</a:t>
            </a:fld>
            <a:endParaRPr lang="de-AT"/>
          </a:p>
        </p:txBody>
      </p:sp>
      <p:sp>
        <p:nvSpPr>
          <p:cNvPr id="6" name="Footer Placeholder 5"/>
          <p:cNvSpPr>
            <a:spLocks noGrp="1"/>
          </p:cNvSpPr>
          <p:nvPr>
            <p:ph type="ftr" sz="quarter" idx="11"/>
          </p:nvPr>
        </p:nvSpPr>
        <p:spPr/>
        <p:txBody>
          <a:bodyPr/>
          <a:lstStyle/>
          <a:p>
            <a:endParaRPr lang="de-A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2634157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3E9CBC-515F-4155-82BD-6E10D761C2B5}" type="datetimeFigureOut">
              <a:rPr lang="de-AT" smtClean="0"/>
              <a:t>13.03.2025</a:t>
            </a:fld>
            <a:endParaRPr lang="de-AT"/>
          </a:p>
        </p:txBody>
      </p:sp>
      <p:sp>
        <p:nvSpPr>
          <p:cNvPr id="5" name="Footer Placeholder 4"/>
          <p:cNvSpPr>
            <a:spLocks noGrp="1"/>
          </p:cNvSpPr>
          <p:nvPr>
            <p:ph type="ftr" sz="quarter" idx="11"/>
          </p:nvPr>
        </p:nvSpPr>
        <p:spPr/>
        <p:txBody>
          <a:bodyPr/>
          <a:lstStyle/>
          <a:p>
            <a:endParaRPr lang="de-A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404419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3E9CBC-515F-4155-82BD-6E10D761C2B5}" type="datetimeFigureOut">
              <a:rPr lang="de-AT" smtClean="0"/>
              <a:t>13.03.2025</a:t>
            </a:fld>
            <a:endParaRPr lang="de-AT"/>
          </a:p>
        </p:txBody>
      </p:sp>
      <p:sp>
        <p:nvSpPr>
          <p:cNvPr id="5" name="Footer Placeholder 4"/>
          <p:cNvSpPr>
            <a:spLocks noGrp="1"/>
          </p:cNvSpPr>
          <p:nvPr>
            <p:ph type="ftr" sz="quarter" idx="11"/>
          </p:nvPr>
        </p:nvSpPr>
        <p:spPr/>
        <p:txBody>
          <a:bodyPr/>
          <a:lstStyle/>
          <a:p>
            <a:endParaRPr lang="de-A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2592711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D3E9CBC-515F-4155-82BD-6E10D761C2B5}" type="datetimeFigureOut">
              <a:rPr lang="de-AT" smtClean="0"/>
              <a:t>13.03.2025</a:t>
            </a:fld>
            <a:endParaRPr lang="de-AT"/>
          </a:p>
        </p:txBody>
      </p:sp>
      <p:sp>
        <p:nvSpPr>
          <p:cNvPr id="5" name="Footer Placeholder 4"/>
          <p:cNvSpPr>
            <a:spLocks noGrp="1"/>
          </p:cNvSpPr>
          <p:nvPr>
            <p:ph type="ftr" sz="quarter" idx="11"/>
          </p:nvPr>
        </p:nvSpPr>
        <p:spPr/>
        <p:txBody>
          <a:bodyPr/>
          <a:lstStyle/>
          <a:p>
            <a:endParaRPr lang="de-A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2959534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D3E9CBC-515F-4155-82BD-6E10D761C2B5}" type="datetimeFigureOut">
              <a:rPr lang="de-AT" smtClean="0"/>
              <a:t>13.03.2025</a:t>
            </a:fld>
            <a:endParaRPr lang="de-AT"/>
          </a:p>
        </p:txBody>
      </p:sp>
      <p:sp>
        <p:nvSpPr>
          <p:cNvPr id="5" name="Footer Placeholder 4"/>
          <p:cNvSpPr>
            <a:spLocks noGrp="1"/>
          </p:cNvSpPr>
          <p:nvPr>
            <p:ph type="ftr" sz="quarter" idx="11"/>
          </p:nvPr>
        </p:nvSpPr>
        <p:spPr/>
        <p:txBody>
          <a:bodyPr/>
          <a:lstStyle/>
          <a:p>
            <a:endParaRPr lang="de-A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3729726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D3E9CBC-515F-4155-82BD-6E10D761C2B5}" type="datetimeFigureOut">
              <a:rPr lang="de-AT" smtClean="0"/>
              <a:t>13.03.2025</a:t>
            </a:fld>
            <a:endParaRPr lang="de-AT"/>
          </a:p>
        </p:txBody>
      </p:sp>
      <p:sp>
        <p:nvSpPr>
          <p:cNvPr id="6" name="Footer Placeholder 5"/>
          <p:cNvSpPr>
            <a:spLocks noGrp="1"/>
          </p:cNvSpPr>
          <p:nvPr>
            <p:ph type="ftr" sz="quarter" idx="11"/>
          </p:nvPr>
        </p:nvSpPr>
        <p:spPr/>
        <p:txBody>
          <a:bodyPr/>
          <a:lstStyle>
            <a:lvl1pPr>
              <a:defRPr sz="1050" b="1"/>
            </a:lvl1pPr>
          </a:lstStyle>
          <a:p>
            <a:r>
              <a:rPr lang="de-AT" dirty="0"/>
              <a:t>Quelle: „</a:t>
            </a:r>
            <a:r>
              <a:rPr lang="de-DE" dirty="0">
                <a:latin typeface="Arial" panose="020B0604020202020204" pitchFamily="34" charset="0"/>
              </a:rPr>
              <a:t>Explorative Befragung der Alleinerziehenden in Südtirol: Resultate und Einblicke“, 27.09.2024</a:t>
            </a:r>
          </a:p>
          <a:p>
            <a:endParaRPr lang="de-AT"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3158668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D3E9CBC-515F-4155-82BD-6E10D761C2B5}" type="datetimeFigureOut">
              <a:rPr lang="de-AT" smtClean="0"/>
              <a:t>13.03.2025</a:t>
            </a:fld>
            <a:endParaRPr lang="de-AT"/>
          </a:p>
        </p:txBody>
      </p:sp>
      <p:sp>
        <p:nvSpPr>
          <p:cNvPr id="8" name="Footer Placeholder 7"/>
          <p:cNvSpPr>
            <a:spLocks noGrp="1"/>
          </p:cNvSpPr>
          <p:nvPr>
            <p:ph type="ftr" sz="quarter" idx="11"/>
          </p:nvPr>
        </p:nvSpPr>
        <p:spPr/>
        <p:txBody>
          <a:bodyPr/>
          <a:lstStyle/>
          <a:p>
            <a:endParaRPr lang="de-A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3335992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D3E9CBC-515F-4155-82BD-6E10D761C2B5}" type="datetimeFigureOut">
              <a:rPr lang="de-AT" smtClean="0"/>
              <a:t>13.03.2025</a:t>
            </a:fld>
            <a:endParaRPr lang="de-AT"/>
          </a:p>
        </p:txBody>
      </p:sp>
      <p:sp>
        <p:nvSpPr>
          <p:cNvPr id="4" name="Footer Placeholder 3"/>
          <p:cNvSpPr>
            <a:spLocks noGrp="1"/>
          </p:cNvSpPr>
          <p:nvPr>
            <p:ph type="ftr" sz="quarter" idx="11"/>
          </p:nvPr>
        </p:nvSpPr>
        <p:spPr/>
        <p:txBody>
          <a:bodyPr/>
          <a:lstStyle/>
          <a:p>
            <a:endParaRPr lang="de-A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256852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3E9CBC-515F-4155-82BD-6E10D761C2B5}" type="datetimeFigureOut">
              <a:rPr lang="de-AT" smtClean="0"/>
              <a:t>13.03.2025</a:t>
            </a:fld>
            <a:endParaRPr lang="de-AT"/>
          </a:p>
        </p:txBody>
      </p:sp>
      <p:sp>
        <p:nvSpPr>
          <p:cNvPr id="3" name="Footer Placeholder 2"/>
          <p:cNvSpPr>
            <a:spLocks noGrp="1"/>
          </p:cNvSpPr>
          <p:nvPr>
            <p:ph type="ftr" sz="quarter" idx="11"/>
          </p:nvPr>
        </p:nvSpPr>
        <p:spPr/>
        <p:txBody>
          <a:bodyPr/>
          <a:lstStyle/>
          <a:p>
            <a:endParaRPr lang="de-A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1058500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3E9CBC-515F-4155-82BD-6E10D761C2B5}" type="datetimeFigureOut">
              <a:rPr lang="de-AT" smtClean="0"/>
              <a:t>13.03.2025</a:t>
            </a:fld>
            <a:endParaRPr lang="de-AT"/>
          </a:p>
        </p:txBody>
      </p:sp>
      <p:sp>
        <p:nvSpPr>
          <p:cNvPr id="6" name="Footer Placeholder 5"/>
          <p:cNvSpPr>
            <a:spLocks noGrp="1"/>
          </p:cNvSpPr>
          <p:nvPr>
            <p:ph type="ftr" sz="quarter" idx="11"/>
          </p:nvPr>
        </p:nvSpPr>
        <p:spPr/>
        <p:txBody>
          <a:bodyPr/>
          <a:lstStyle/>
          <a:p>
            <a:endParaRPr lang="de-A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651421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3E9CBC-515F-4155-82BD-6E10D761C2B5}" type="datetimeFigureOut">
              <a:rPr lang="de-AT" smtClean="0"/>
              <a:t>13.03.2025</a:t>
            </a:fld>
            <a:endParaRPr lang="de-AT"/>
          </a:p>
        </p:txBody>
      </p:sp>
      <p:sp>
        <p:nvSpPr>
          <p:cNvPr id="6" name="Footer Placeholder 5"/>
          <p:cNvSpPr>
            <a:spLocks noGrp="1"/>
          </p:cNvSpPr>
          <p:nvPr>
            <p:ph type="ftr" sz="quarter" idx="11"/>
          </p:nvPr>
        </p:nvSpPr>
        <p:spPr/>
        <p:txBody>
          <a:bodyPr/>
          <a:lstStyle/>
          <a:p>
            <a:endParaRPr lang="de-A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BC72FCC-A9A8-4EFC-8D22-9E403B7ACC82}" type="slidenum">
              <a:rPr lang="de-AT" smtClean="0"/>
              <a:t>‹Nr.›</a:t>
            </a:fld>
            <a:endParaRPr lang="de-AT"/>
          </a:p>
        </p:txBody>
      </p:sp>
    </p:spTree>
    <p:extLst>
      <p:ext uri="{BB962C8B-B14F-4D97-AF65-F5344CB8AC3E}">
        <p14:creationId xmlns:p14="http://schemas.microsoft.com/office/powerpoint/2010/main" val="270317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D3E9CBC-515F-4155-82BD-6E10D761C2B5}" type="datetimeFigureOut">
              <a:rPr lang="de-AT" smtClean="0"/>
              <a:t>13.03.2025</a:t>
            </a:fld>
            <a:endParaRPr lang="de-A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e-A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BC72FCC-A9A8-4EFC-8D22-9E403B7ACC82}" type="slidenum">
              <a:rPr lang="de-AT" smtClean="0"/>
              <a:t>‹Nr.›</a:t>
            </a:fld>
            <a:endParaRPr lang="de-AT" dirty="0"/>
          </a:p>
        </p:txBody>
      </p:sp>
      <p:pic>
        <p:nvPicPr>
          <p:cNvPr id="9" name="Immagine 8">
            <a:extLst>
              <a:ext uri="{FF2B5EF4-FFF2-40B4-BE49-F238E27FC236}">
                <a16:creationId xmlns:a16="http://schemas.microsoft.com/office/drawing/2014/main" id="{6850013A-F3D1-0B54-E894-FA483DB1DCE6}"/>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0284081" y="6257916"/>
            <a:ext cx="1744727" cy="480641"/>
          </a:xfrm>
          <a:prstGeom prst="rect">
            <a:avLst/>
          </a:prstGeom>
        </p:spPr>
      </p:pic>
    </p:spTree>
    <p:extLst>
      <p:ext uri="{BB962C8B-B14F-4D97-AF65-F5344CB8AC3E}">
        <p14:creationId xmlns:p14="http://schemas.microsoft.com/office/powerpoint/2010/main" val="287181975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dx.doi.org/10.2861/214"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dx.doi.org/10.2861/214"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10E549-25AD-31DB-7223-3CF5846FB94C}"/>
              </a:ext>
            </a:extLst>
          </p:cNvPr>
          <p:cNvSpPr>
            <a:spLocks noGrp="1"/>
          </p:cNvSpPr>
          <p:nvPr>
            <p:ph type="ctrTitle"/>
          </p:nvPr>
        </p:nvSpPr>
        <p:spPr>
          <a:xfrm>
            <a:off x="2672081" y="2400013"/>
            <a:ext cx="9157652" cy="3581239"/>
          </a:xfrm>
        </p:spPr>
        <p:txBody>
          <a:bodyPr>
            <a:normAutofit/>
          </a:bodyPr>
          <a:lstStyle/>
          <a:p>
            <a:pPr>
              <a:spcBef>
                <a:spcPts val="300"/>
              </a:spcBef>
              <a:spcAft>
                <a:spcPts val="300"/>
              </a:spcAft>
            </a:pPr>
            <a:r>
              <a:rPr lang="de-AT" sz="2800" b="1" dirty="0"/>
              <a:t>30 Jahre </a:t>
            </a:r>
            <a:r>
              <a:rPr lang="de-AT" sz="2800" b="1"/>
              <a:t>Südtiroler Plattform </a:t>
            </a:r>
            <a:r>
              <a:rPr lang="de-AT" sz="2800" b="1" dirty="0"/>
              <a:t>für Alleinerziehende </a:t>
            </a:r>
            <a:br>
              <a:rPr lang="de-AT" sz="2800" dirty="0"/>
            </a:br>
            <a:r>
              <a:rPr lang="de-AT" sz="2800" dirty="0"/>
              <a:t> </a:t>
            </a:r>
            <a:br>
              <a:rPr lang="de-AT" sz="2800" dirty="0"/>
            </a:br>
            <a:r>
              <a:rPr lang="de-AT" sz="2000" b="1" dirty="0">
                <a:solidFill>
                  <a:schemeClr val="accent1"/>
                </a:solidFill>
                <a:latin typeface="Arial" panose="020B0604020202020204" pitchFamily="34" charset="0"/>
                <a:cs typeface="Times New Roman" panose="02020603050405020304" pitchFamily="18" charset="0"/>
              </a:rPr>
              <a:t>Alleinerziehende in Südtirol: ASTAT Daten über die Entwicklung der letzten 20 Jahre</a:t>
            </a:r>
            <a:br>
              <a:rPr lang="de-AT" sz="2000" b="1" dirty="0">
                <a:solidFill>
                  <a:schemeClr val="accent1"/>
                </a:solidFill>
                <a:latin typeface="Arial" panose="020B0604020202020204" pitchFamily="34" charset="0"/>
                <a:cs typeface="Times New Roman" panose="02020603050405020304" pitchFamily="18" charset="0"/>
              </a:rPr>
            </a:br>
            <a:br>
              <a:rPr lang="de-AT" sz="3100" dirty="0">
                <a:solidFill>
                  <a:schemeClr val="accent1"/>
                </a:solidFill>
              </a:rPr>
            </a:br>
            <a:r>
              <a:rPr lang="de-DE" sz="2000" b="1"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t>Explorative Befragung der Alleinerziehenden in Südtirol:</a:t>
            </a:r>
            <a:br>
              <a:rPr lang="de-DE" sz="2000" b="1"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br>
            <a:r>
              <a:rPr lang="de-DE" sz="2000" b="1"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t>Resultate und Einblicke</a:t>
            </a:r>
            <a:br>
              <a:rPr lang="de-DE" sz="2000"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br>
            <a:r>
              <a:rPr lang="de-DE" sz="2000" i="1" dirty="0">
                <a:effectLst/>
                <a:latin typeface="Arial" panose="020B0604020202020204" pitchFamily="34" charset="0"/>
                <a:ea typeface="Times New Roman" panose="02020603050405020304" pitchFamily="18" charset="0"/>
                <a:cs typeface="Times New Roman" panose="02020603050405020304" pitchFamily="18" charset="0"/>
              </a:rPr>
              <a:t>Heidi Flarer, Soziologin</a:t>
            </a:r>
            <a:endParaRPr lang="de-AT" sz="2800" dirty="0"/>
          </a:p>
        </p:txBody>
      </p:sp>
      <p:pic>
        <p:nvPicPr>
          <p:cNvPr id="4" name="Immagine 3">
            <a:extLst>
              <a:ext uri="{FF2B5EF4-FFF2-40B4-BE49-F238E27FC236}">
                <a16:creationId xmlns:a16="http://schemas.microsoft.com/office/drawing/2014/main" id="{A57005AD-5C29-452A-E31D-50F3534F26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5200" y="257596"/>
            <a:ext cx="6729412" cy="1853833"/>
          </a:xfrm>
          <a:prstGeom prst="rect">
            <a:avLst/>
          </a:prstGeom>
        </p:spPr>
      </p:pic>
    </p:spTree>
    <p:extLst>
      <p:ext uri="{BB962C8B-B14F-4D97-AF65-F5344CB8AC3E}">
        <p14:creationId xmlns:p14="http://schemas.microsoft.com/office/powerpoint/2010/main" val="3361300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753473" y="230820"/>
            <a:ext cx="9986243" cy="1165361"/>
          </a:xfrm>
        </p:spPr>
        <p:txBody>
          <a:bodyPr>
            <a:normAutofit fontScale="90000"/>
          </a:bodyPr>
          <a:lstStyle/>
          <a:p>
            <a:r>
              <a:rPr lang="de-AT" sz="3600" b="1" dirty="0"/>
              <a:t>Astat Daten: Kinder in Familien mit nur einem </a:t>
            </a:r>
            <a:r>
              <a:rPr lang="de-DE" sz="3600" b="1" baseline="0" dirty="0"/>
              <a:t>Elternteil</a:t>
            </a:r>
            <a:r>
              <a:rPr lang="de-AT" sz="3600" b="1" dirty="0"/>
              <a:t> (Anzahl, Entwicklung 1993 – 2023)</a:t>
            </a:r>
            <a:endParaRPr lang="de-AT" b="1" dirty="0"/>
          </a:p>
        </p:txBody>
      </p:sp>
      <p:graphicFrame>
        <p:nvGraphicFramePr>
          <p:cNvPr id="4" name="Segnaposto contenuto 3">
            <a:extLst>
              <a:ext uri="{FF2B5EF4-FFF2-40B4-BE49-F238E27FC236}">
                <a16:creationId xmlns:a16="http://schemas.microsoft.com/office/drawing/2014/main" id="{C6B2FD87-8074-09DA-8F17-4F7DB1B062E9}"/>
              </a:ext>
            </a:extLst>
          </p:cNvPr>
          <p:cNvGraphicFramePr>
            <a:graphicFrameLocks noGrp="1"/>
          </p:cNvGraphicFramePr>
          <p:nvPr>
            <p:ph idx="1"/>
            <p:extLst>
              <p:ext uri="{D42A27DB-BD31-4B8C-83A1-F6EECF244321}">
                <p14:modId xmlns:p14="http://schemas.microsoft.com/office/powerpoint/2010/main" val="3005141408"/>
              </p:ext>
            </p:extLst>
          </p:nvPr>
        </p:nvGraphicFramePr>
        <p:xfrm>
          <a:off x="1753473" y="1769806"/>
          <a:ext cx="5079948" cy="4699820"/>
        </p:xfrm>
        <a:graphic>
          <a:graphicData uri="http://schemas.openxmlformats.org/drawingml/2006/chart">
            <c:chart xmlns:c="http://schemas.openxmlformats.org/drawingml/2006/chart" xmlns:r="http://schemas.openxmlformats.org/officeDocument/2006/relationships" r:id="rId2"/>
          </a:graphicData>
        </a:graphic>
      </p:graphicFrame>
      <p:sp>
        <p:nvSpPr>
          <p:cNvPr id="5" name="CasellaDiTesto 4">
            <a:extLst>
              <a:ext uri="{FF2B5EF4-FFF2-40B4-BE49-F238E27FC236}">
                <a16:creationId xmlns:a16="http://schemas.microsoft.com/office/drawing/2014/main" id="{0F8D9E22-497D-91BB-879D-04748A7F97FA}"/>
              </a:ext>
            </a:extLst>
          </p:cNvPr>
          <p:cNvSpPr txBox="1"/>
          <p:nvPr/>
        </p:nvSpPr>
        <p:spPr>
          <a:xfrm>
            <a:off x="7585253" y="2222329"/>
            <a:ext cx="3919359" cy="3662541"/>
          </a:xfrm>
          <a:prstGeom prst="rect">
            <a:avLst/>
          </a:prstGeom>
          <a:noFill/>
        </p:spPr>
        <p:txBody>
          <a:bodyPr wrap="square" rtlCol="0">
            <a:spAutoFit/>
          </a:bodyPr>
          <a:lstStyle/>
          <a:p>
            <a:pPr algn="ctr"/>
            <a:r>
              <a:rPr lang="de-AT" sz="2400" dirty="0"/>
              <a:t>Die </a:t>
            </a:r>
            <a:r>
              <a:rPr lang="de-AT" sz="2400" b="1" dirty="0"/>
              <a:t>Anzahl der Kinder </a:t>
            </a:r>
            <a:r>
              <a:rPr lang="en-US" sz="2400" dirty="0"/>
              <a:t>die in </a:t>
            </a:r>
            <a:r>
              <a:rPr lang="en-US" sz="2400" dirty="0" err="1"/>
              <a:t>Familien</a:t>
            </a:r>
            <a:r>
              <a:rPr lang="en-US" sz="2400" dirty="0"/>
              <a:t> leben </a:t>
            </a:r>
            <a:r>
              <a:rPr lang="en-US" sz="2400" dirty="0" err="1"/>
              <a:t>mit</a:t>
            </a:r>
            <a:r>
              <a:rPr lang="en-US" sz="2400" dirty="0"/>
              <a:t> </a:t>
            </a:r>
            <a:r>
              <a:rPr lang="en-US" sz="2400" dirty="0" err="1"/>
              <a:t>nur</a:t>
            </a:r>
            <a:r>
              <a:rPr lang="en-US" sz="2400" dirty="0"/>
              <a:t> </a:t>
            </a:r>
            <a:r>
              <a:rPr lang="en-US" sz="2400" dirty="0" err="1"/>
              <a:t>einem</a:t>
            </a:r>
            <a:r>
              <a:rPr lang="en-US" sz="2400" dirty="0"/>
              <a:t> </a:t>
            </a:r>
            <a:r>
              <a:rPr lang="de-DE" sz="2400" baseline="0" dirty="0"/>
              <a:t>Elternteil</a:t>
            </a:r>
            <a:r>
              <a:rPr lang="en-US" sz="2400" dirty="0"/>
              <a:t> und </a:t>
            </a:r>
            <a:r>
              <a:rPr lang="en-US" sz="2400" dirty="0" err="1"/>
              <a:t>mindestens</a:t>
            </a:r>
            <a:r>
              <a:rPr lang="en-US" sz="2400" dirty="0"/>
              <a:t> </a:t>
            </a:r>
            <a:r>
              <a:rPr lang="en-US" sz="2400" dirty="0" err="1"/>
              <a:t>einem</a:t>
            </a:r>
            <a:r>
              <a:rPr lang="en-US" sz="2400" dirty="0"/>
              <a:t> </a:t>
            </a:r>
            <a:r>
              <a:rPr lang="en-US" sz="2400" dirty="0" err="1"/>
              <a:t>minderjährigen</a:t>
            </a:r>
            <a:r>
              <a:rPr lang="en-US" sz="2400" dirty="0"/>
              <a:t> Kind</a:t>
            </a:r>
            <a:r>
              <a:rPr lang="en-US" sz="2400" baseline="0" dirty="0"/>
              <a:t> </a:t>
            </a:r>
            <a:r>
              <a:rPr lang="en-US" sz="2400" baseline="0" dirty="0" err="1"/>
              <a:t>ist</a:t>
            </a:r>
            <a:r>
              <a:rPr lang="en-US" sz="2400" baseline="0" dirty="0"/>
              <a:t> </a:t>
            </a:r>
            <a:r>
              <a:rPr lang="en-US" sz="2400" b="1" baseline="0" dirty="0" err="1"/>
              <a:t>zwischen</a:t>
            </a:r>
            <a:r>
              <a:rPr lang="en-US" sz="2400" b="1" baseline="0" dirty="0"/>
              <a:t> 2003 und 2023 um 68,4 % </a:t>
            </a:r>
            <a:r>
              <a:rPr lang="en-US" sz="2400" b="1" baseline="0" dirty="0" err="1"/>
              <a:t>gewachsen</a:t>
            </a:r>
            <a:r>
              <a:rPr lang="en-US" sz="2400" b="1" baseline="0" dirty="0"/>
              <a:t> </a:t>
            </a:r>
            <a:r>
              <a:rPr lang="en-US" sz="2400" baseline="0" dirty="0"/>
              <a:t>(von 9.070 Kinder auf 15.244 Kinder). </a:t>
            </a:r>
            <a:r>
              <a:rPr lang="en-US" sz="1400" baseline="0" dirty="0"/>
              <a:t>Quelle: </a:t>
            </a:r>
            <a:r>
              <a:rPr lang="en-US" sz="1400" baseline="0" dirty="0" err="1"/>
              <a:t>eigene</a:t>
            </a:r>
            <a:r>
              <a:rPr lang="en-US" sz="1400" baseline="0" dirty="0"/>
              <a:t> </a:t>
            </a:r>
            <a:r>
              <a:rPr lang="en-US" sz="1400" baseline="0" dirty="0" err="1"/>
              <a:t>Ausarbeitung</a:t>
            </a:r>
            <a:r>
              <a:rPr lang="en-US" sz="1400" baseline="0" dirty="0"/>
              <a:t> auf </a:t>
            </a:r>
            <a:r>
              <a:rPr lang="en-US" sz="1400" baseline="0" dirty="0" err="1"/>
              <a:t>Daten</a:t>
            </a:r>
            <a:r>
              <a:rPr lang="en-US" sz="1400" baseline="0" dirty="0"/>
              <a:t> ASTAT</a:t>
            </a:r>
            <a:endParaRPr lang="de-AT" sz="2400" dirty="0"/>
          </a:p>
        </p:txBody>
      </p:sp>
    </p:spTree>
    <p:extLst>
      <p:ext uri="{BB962C8B-B14F-4D97-AF65-F5344CB8AC3E}">
        <p14:creationId xmlns:p14="http://schemas.microsoft.com/office/powerpoint/2010/main" val="2397854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943996" y="358640"/>
            <a:ext cx="8911687" cy="1027709"/>
          </a:xfrm>
        </p:spPr>
        <p:txBody>
          <a:bodyPr>
            <a:noAutofit/>
          </a:bodyPr>
          <a:lstStyle/>
          <a:p>
            <a:r>
              <a:rPr lang="de-AT" sz="2400" b="1" dirty="0"/>
              <a:t>Astat Daten: Alleinerziehende Familien auf alle Familien mit mind. einem minderjährigen Kind  (Prozentsatz, Entwicklung 1993 – 2023)</a:t>
            </a:r>
          </a:p>
        </p:txBody>
      </p:sp>
      <p:sp>
        <p:nvSpPr>
          <p:cNvPr id="5" name="CasellaDiTesto 4">
            <a:extLst>
              <a:ext uri="{FF2B5EF4-FFF2-40B4-BE49-F238E27FC236}">
                <a16:creationId xmlns:a16="http://schemas.microsoft.com/office/drawing/2014/main" id="{0F8D9E22-497D-91BB-879D-04748A7F97FA}"/>
              </a:ext>
            </a:extLst>
          </p:cNvPr>
          <p:cNvSpPr txBox="1"/>
          <p:nvPr/>
        </p:nvSpPr>
        <p:spPr>
          <a:xfrm>
            <a:off x="7634414" y="1738833"/>
            <a:ext cx="3919359" cy="4431983"/>
          </a:xfrm>
          <a:prstGeom prst="rect">
            <a:avLst/>
          </a:prstGeom>
          <a:noFill/>
        </p:spPr>
        <p:txBody>
          <a:bodyPr wrap="square" rtlCol="0">
            <a:spAutoFit/>
          </a:bodyPr>
          <a:lstStyle/>
          <a:p>
            <a:pPr algn="ctr"/>
            <a:r>
              <a:rPr lang="de-DE" sz="2400" dirty="0"/>
              <a:t>Der</a:t>
            </a:r>
            <a:r>
              <a:rPr lang="de-DE" sz="2400" b="1" dirty="0"/>
              <a:t> Prozentsatz der Familien mit nur</a:t>
            </a:r>
            <a:r>
              <a:rPr lang="de-DE" sz="2400" b="1" baseline="0" dirty="0"/>
              <a:t> einem Elternteil </a:t>
            </a:r>
            <a:r>
              <a:rPr lang="en-US" sz="2400" i="0" u="none" strike="noStrike" kern="1200" spc="0" baseline="0" dirty="0"/>
              <a:t>und </a:t>
            </a:r>
            <a:r>
              <a:rPr lang="en-US" sz="2400" i="0" u="none" strike="noStrike" kern="1200" spc="0" baseline="0" dirty="0" err="1"/>
              <a:t>mindestens</a:t>
            </a:r>
            <a:r>
              <a:rPr lang="en-US" sz="2400" i="0" u="none" strike="noStrike" kern="1200" spc="0" baseline="0" dirty="0"/>
              <a:t> </a:t>
            </a:r>
            <a:r>
              <a:rPr lang="en-US" sz="2400" i="0" u="none" strike="noStrike" kern="1200" spc="0" baseline="0" dirty="0" err="1"/>
              <a:t>einem</a:t>
            </a:r>
            <a:r>
              <a:rPr lang="en-US" sz="2400" i="0" u="none" strike="noStrike" kern="1200" spc="0" baseline="0" dirty="0"/>
              <a:t> </a:t>
            </a:r>
            <a:r>
              <a:rPr lang="en-US" sz="2400" i="0" u="none" strike="noStrike" kern="1200" spc="0" baseline="0" dirty="0" err="1"/>
              <a:t>minderjährigen</a:t>
            </a:r>
            <a:r>
              <a:rPr lang="en-US" sz="2400" i="0" u="none" strike="noStrike" kern="1200" spc="0" baseline="0" dirty="0"/>
              <a:t> Kind</a:t>
            </a:r>
            <a:r>
              <a:rPr lang="de-DE" sz="2400" baseline="0" dirty="0"/>
              <a:t> auf alle Familien mit mindestens einem </a:t>
            </a:r>
            <a:r>
              <a:rPr lang="en-US" sz="2400" i="0" u="none" strike="noStrike" kern="1200" spc="0" baseline="0" dirty="0" err="1"/>
              <a:t>minderjährigen</a:t>
            </a:r>
            <a:r>
              <a:rPr lang="de-DE" sz="2400" baseline="0" dirty="0"/>
              <a:t> Kind </a:t>
            </a:r>
            <a:r>
              <a:rPr lang="en-US" sz="2400" b="1" baseline="0" dirty="0" err="1"/>
              <a:t>ist</a:t>
            </a:r>
            <a:r>
              <a:rPr lang="en-US" sz="2400" b="1" baseline="0" dirty="0"/>
              <a:t> </a:t>
            </a:r>
            <a:r>
              <a:rPr lang="en-US" sz="2400" b="1" baseline="0" dirty="0" err="1"/>
              <a:t>zwischen</a:t>
            </a:r>
            <a:r>
              <a:rPr lang="en-US" sz="2400" b="1" baseline="0" dirty="0"/>
              <a:t> 2003 und 2023 um 6,4 </a:t>
            </a:r>
            <a:r>
              <a:rPr lang="en-US" sz="2400" b="1" baseline="0" dirty="0" err="1"/>
              <a:t>Prozentpunkte</a:t>
            </a:r>
            <a:r>
              <a:rPr lang="en-US" sz="2400" b="1" baseline="0" dirty="0"/>
              <a:t> </a:t>
            </a:r>
            <a:r>
              <a:rPr lang="en-US" sz="2400" b="1" baseline="0" dirty="0" err="1"/>
              <a:t>gewachsen</a:t>
            </a:r>
            <a:r>
              <a:rPr lang="en-US" sz="2400" b="1" baseline="0" dirty="0"/>
              <a:t> </a:t>
            </a:r>
            <a:r>
              <a:rPr lang="en-US" sz="2400" baseline="0" dirty="0"/>
              <a:t>(von 10,4 % auf 16,8 %). </a:t>
            </a:r>
            <a:r>
              <a:rPr lang="en-US" sz="1400" baseline="0" dirty="0"/>
              <a:t>Quelle: </a:t>
            </a:r>
            <a:r>
              <a:rPr lang="en-US" sz="1400" baseline="0" dirty="0" err="1"/>
              <a:t>eigene</a:t>
            </a:r>
            <a:r>
              <a:rPr lang="en-US" sz="1400" baseline="0" dirty="0"/>
              <a:t> </a:t>
            </a:r>
            <a:r>
              <a:rPr lang="en-US" sz="1400" baseline="0" dirty="0" err="1"/>
              <a:t>Ausarbeitung</a:t>
            </a:r>
            <a:r>
              <a:rPr lang="en-US" sz="1400" baseline="0" dirty="0"/>
              <a:t> auf </a:t>
            </a:r>
            <a:r>
              <a:rPr lang="en-US" sz="1400" baseline="0" dirty="0" err="1"/>
              <a:t>Daten</a:t>
            </a:r>
            <a:r>
              <a:rPr lang="en-US" sz="1400" baseline="0" dirty="0"/>
              <a:t> ASTAT</a:t>
            </a:r>
            <a:endParaRPr lang="de-AT" sz="2400" dirty="0"/>
          </a:p>
        </p:txBody>
      </p:sp>
      <p:graphicFrame>
        <p:nvGraphicFramePr>
          <p:cNvPr id="3" name="Grafico 2">
            <a:extLst>
              <a:ext uri="{FF2B5EF4-FFF2-40B4-BE49-F238E27FC236}">
                <a16:creationId xmlns:a16="http://schemas.microsoft.com/office/drawing/2014/main" id="{8504C36A-2A19-EBB6-D62D-7116A762A1CD}"/>
              </a:ext>
            </a:extLst>
          </p:cNvPr>
          <p:cNvGraphicFramePr>
            <a:graphicFrameLocks/>
          </p:cNvGraphicFramePr>
          <p:nvPr>
            <p:extLst>
              <p:ext uri="{D42A27DB-BD31-4B8C-83A1-F6EECF244321}">
                <p14:modId xmlns:p14="http://schemas.microsoft.com/office/powerpoint/2010/main" val="191261626"/>
              </p:ext>
            </p:extLst>
          </p:nvPr>
        </p:nvGraphicFramePr>
        <p:xfrm>
          <a:off x="1465007" y="1738833"/>
          <a:ext cx="5437238" cy="44971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86855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671485" y="157316"/>
            <a:ext cx="10432026" cy="658761"/>
          </a:xfrm>
        </p:spPr>
        <p:txBody>
          <a:bodyPr>
            <a:normAutofit fontScale="90000"/>
          </a:bodyPr>
          <a:lstStyle/>
          <a:p>
            <a:pPr algn="ctr"/>
            <a:r>
              <a:rPr lang="de-DE" sz="3600" b="1" dirty="0">
                <a:effectLst/>
                <a:ea typeface="Calibri" panose="020F0502020204030204" pitchFamily="34" charset="0"/>
                <a:cs typeface="Arial" panose="020B0604020202020204" pitchFamily="34" charset="0"/>
              </a:rPr>
              <a:t>Explorative Befragung der Alleinerziehenden in Südtirol</a:t>
            </a:r>
            <a:br>
              <a:rPr lang="de-DE" sz="3600" dirty="0">
                <a:effectLst/>
                <a:latin typeface="Calibri" panose="020F0502020204030204" pitchFamily="34" charset="0"/>
                <a:ea typeface="Calibri" panose="020F0502020204030204" pitchFamily="34" charset="0"/>
                <a:cs typeface="Arial" panose="020B0604020202020204" pitchFamily="34" charset="0"/>
              </a:rPr>
            </a:br>
            <a:endParaRPr lang="de-AT" dirty="0"/>
          </a:p>
        </p:txBody>
      </p:sp>
      <p:pic>
        <p:nvPicPr>
          <p:cNvPr id="5" name="Segnaposto contenuto 4">
            <a:extLst>
              <a:ext uri="{FF2B5EF4-FFF2-40B4-BE49-F238E27FC236}">
                <a16:creationId xmlns:a16="http://schemas.microsoft.com/office/drawing/2014/main" id="{05026966-C2F7-A528-42BD-BF11999C4739}"/>
              </a:ext>
            </a:extLst>
          </p:cNvPr>
          <p:cNvPicPr>
            <a:picLocks noGrp="1" noChangeAspect="1"/>
          </p:cNvPicPr>
          <p:nvPr>
            <p:ph idx="1"/>
          </p:nvPr>
        </p:nvPicPr>
        <p:blipFill>
          <a:blip r:embed="rId2"/>
          <a:stretch>
            <a:fillRect/>
          </a:stretch>
        </p:blipFill>
        <p:spPr>
          <a:xfrm>
            <a:off x="6887498" y="1926712"/>
            <a:ext cx="5024661" cy="3647761"/>
          </a:xfrm>
        </p:spPr>
      </p:pic>
      <p:sp>
        <p:nvSpPr>
          <p:cNvPr id="3" name="CasellaDiTesto 2">
            <a:extLst>
              <a:ext uri="{FF2B5EF4-FFF2-40B4-BE49-F238E27FC236}">
                <a16:creationId xmlns:a16="http://schemas.microsoft.com/office/drawing/2014/main" id="{3923079D-BDB9-F086-AA17-7A36AA7931BF}"/>
              </a:ext>
            </a:extLst>
          </p:cNvPr>
          <p:cNvSpPr txBox="1"/>
          <p:nvPr/>
        </p:nvSpPr>
        <p:spPr>
          <a:xfrm>
            <a:off x="737420" y="1654338"/>
            <a:ext cx="5809296" cy="3924151"/>
          </a:xfrm>
          <a:prstGeom prst="rect">
            <a:avLst/>
          </a:prstGeom>
          <a:noFill/>
        </p:spPr>
        <p:txBody>
          <a:bodyPr wrap="square" rtlCol="0">
            <a:spAutoFit/>
          </a:bodyPr>
          <a:lstStyle/>
          <a:p>
            <a:pPr>
              <a:lnSpc>
                <a:spcPct val="150000"/>
              </a:lnSpc>
            </a:pPr>
            <a:r>
              <a:rPr lang="de-AT" sz="1800" b="1" dirty="0"/>
              <a:t>Online Survey </a:t>
            </a:r>
            <a:r>
              <a:rPr lang="de-AT" sz="1800" dirty="0"/>
              <a:t>beworben durch die Kanäle der Plattform und einer Image-Kampagne auf Facebook und Instagram</a:t>
            </a:r>
          </a:p>
          <a:p>
            <a:pPr>
              <a:lnSpc>
                <a:spcPct val="150000"/>
              </a:lnSpc>
            </a:pPr>
            <a:r>
              <a:rPr lang="de-AT" sz="1800" b="1" dirty="0"/>
              <a:t>Erhebungszeitraum</a:t>
            </a:r>
            <a:r>
              <a:rPr lang="de-AT" sz="1800" dirty="0"/>
              <a:t>= 15.05.24 bis 22.07.24</a:t>
            </a:r>
          </a:p>
          <a:p>
            <a:pPr>
              <a:lnSpc>
                <a:spcPct val="150000"/>
              </a:lnSpc>
            </a:pPr>
            <a:r>
              <a:rPr lang="de-AT" sz="1800" b="1" dirty="0"/>
              <a:t>Vollständige</a:t>
            </a:r>
            <a:r>
              <a:rPr lang="de-AT" sz="1800" dirty="0"/>
              <a:t> </a:t>
            </a:r>
            <a:r>
              <a:rPr lang="de-AT" sz="1800" b="1" dirty="0"/>
              <a:t>Fragebögen=687</a:t>
            </a:r>
            <a:r>
              <a:rPr lang="de-AT" sz="1800" dirty="0"/>
              <a:t>, davon wurden </a:t>
            </a:r>
            <a:r>
              <a:rPr lang="de-AT" sz="1800" b="1" dirty="0"/>
              <a:t>31 in italienischer Sprache </a:t>
            </a:r>
            <a:r>
              <a:rPr lang="de-AT" sz="1800" dirty="0"/>
              <a:t>und </a:t>
            </a:r>
            <a:r>
              <a:rPr lang="de-AT" sz="1800" b="1" dirty="0"/>
              <a:t>656 in deutscher Sprache </a:t>
            </a:r>
            <a:r>
              <a:rPr lang="de-AT" sz="1800" dirty="0"/>
              <a:t>ausgefüllt</a:t>
            </a:r>
          </a:p>
          <a:p>
            <a:pPr>
              <a:lnSpc>
                <a:spcPct val="150000"/>
              </a:lnSpc>
            </a:pPr>
            <a:r>
              <a:rPr lang="de-AT" sz="1400" b="1" dirty="0"/>
              <a:t>Erhebungssoftware</a:t>
            </a:r>
            <a:r>
              <a:rPr lang="de-AT" sz="1400" dirty="0"/>
              <a:t>= </a:t>
            </a:r>
            <a:r>
              <a:rPr lang="de-AT" sz="1400" dirty="0" err="1"/>
              <a:t>Soscissurvey</a:t>
            </a:r>
            <a:endParaRPr lang="de-AT" sz="1400" dirty="0"/>
          </a:p>
          <a:p>
            <a:pPr>
              <a:lnSpc>
                <a:spcPct val="150000"/>
              </a:lnSpc>
            </a:pPr>
            <a:r>
              <a:rPr lang="de-AT" sz="1400" b="1" dirty="0"/>
              <a:t>Analysesoftware</a:t>
            </a:r>
            <a:r>
              <a:rPr lang="de-AT" sz="1400" dirty="0"/>
              <a:t>= </a:t>
            </a:r>
            <a:r>
              <a:rPr lang="de-AT" sz="1400" dirty="0" err="1"/>
              <a:t>RStudio</a:t>
            </a:r>
            <a:r>
              <a:rPr lang="de-AT" sz="1400" dirty="0"/>
              <a:t> (R)</a:t>
            </a:r>
          </a:p>
          <a:p>
            <a:endParaRPr lang="de-AT" dirty="0"/>
          </a:p>
        </p:txBody>
      </p:sp>
    </p:spTree>
    <p:extLst>
      <p:ext uri="{BB962C8B-B14F-4D97-AF65-F5344CB8AC3E}">
        <p14:creationId xmlns:p14="http://schemas.microsoft.com/office/powerpoint/2010/main" val="1195299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C0AE04-B7C6-7A56-72AE-62F9E4499810}"/>
              </a:ext>
            </a:extLst>
          </p:cNvPr>
          <p:cNvSpPr>
            <a:spLocks noGrp="1"/>
          </p:cNvSpPr>
          <p:nvPr>
            <p:ph type="title"/>
          </p:nvPr>
        </p:nvSpPr>
        <p:spPr>
          <a:xfrm>
            <a:off x="2148450" y="314049"/>
            <a:ext cx="9576189" cy="590191"/>
          </a:xfrm>
        </p:spPr>
        <p:txBody>
          <a:bodyPr>
            <a:noAutofit/>
          </a:bodyPr>
          <a:lstStyle/>
          <a:p>
            <a:r>
              <a:rPr lang="de-AT" sz="2800" b="1" dirty="0"/>
              <a:t>Die Befragten: Wer hat geantwortet?</a:t>
            </a:r>
          </a:p>
        </p:txBody>
      </p:sp>
      <p:graphicFrame>
        <p:nvGraphicFramePr>
          <p:cNvPr id="9" name="Segnaposto contenuto 8">
            <a:extLst>
              <a:ext uri="{FF2B5EF4-FFF2-40B4-BE49-F238E27FC236}">
                <a16:creationId xmlns:a16="http://schemas.microsoft.com/office/drawing/2014/main" id="{5E013917-9358-CC0F-936E-233E759A9AAE}"/>
              </a:ext>
            </a:extLst>
          </p:cNvPr>
          <p:cNvGraphicFramePr>
            <a:graphicFrameLocks noGrp="1"/>
          </p:cNvGraphicFramePr>
          <p:nvPr>
            <p:ph sz="half" idx="1"/>
            <p:extLst>
              <p:ext uri="{D42A27DB-BD31-4B8C-83A1-F6EECF244321}">
                <p14:modId xmlns:p14="http://schemas.microsoft.com/office/powerpoint/2010/main" val="1886889433"/>
              </p:ext>
            </p:extLst>
          </p:nvPr>
        </p:nvGraphicFramePr>
        <p:xfrm>
          <a:off x="7076051" y="1483360"/>
          <a:ext cx="4933285" cy="44195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Grafico 7">
            <a:extLst>
              <a:ext uri="{FF2B5EF4-FFF2-40B4-BE49-F238E27FC236}">
                <a16:creationId xmlns:a16="http://schemas.microsoft.com/office/drawing/2014/main" id="{3F21840E-14BE-207B-2482-A454B18142C3}"/>
              </a:ext>
            </a:extLst>
          </p:cNvPr>
          <p:cNvGraphicFramePr>
            <a:graphicFrameLocks/>
          </p:cNvGraphicFramePr>
          <p:nvPr>
            <p:extLst>
              <p:ext uri="{D42A27DB-BD31-4B8C-83A1-F6EECF244321}">
                <p14:modId xmlns:p14="http://schemas.microsoft.com/office/powerpoint/2010/main" val="557314419"/>
              </p:ext>
            </p:extLst>
          </p:nvPr>
        </p:nvGraphicFramePr>
        <p:xfrm>
          <a:off x="1499011" y="1554480"/>
          <a:ext cx="5079200" cy="4348479"/>
        </p:xfrm>
        <a:graphic>
          <a:graphicData uri="http://schemas.openxmlformats.org/drawingml/2006/chart">
            <c:chart xmlns:c="http://schemas.openxmlformats.org/drawingml/2006/chart" xmlns:r="http://schemas.openxmlformats.org/officeDocument/2006/relationships" r:id="rId3"/>
          </a:graphicData>
        </a:graphic>
      </p:graphicFrame>
      <p:sp>
        <p:nvSpPr>
          <p:cNvPr id="3" name="CasellaDiTesto 2">
            <a:extLst>
              <a:ext uri="{FF2B5EF4-FFF2-40B4-BE49-F238E27FC236}">
                <a16:creationId xmlns:a16="http://schemas.microsoft.com/office/drawing/2014/main" id="{625A1BED-16B2-713A-8260-F3DC267994C1}"/>
              </a:ext>
            </a:extLst>
          </p:cNvPr>
          <p:cNvSpPr txBox="1"/>
          <p:nvPr/>
        </p:nvSpPr>
        <p:spPr>
          <a:xfrm>
            <a:off x="1915668" y="6091534"/>
            <a:ext cx="8360664" cy="461665"/>
          </a:xfrm>
          <a:prstGeom prst="rect">
            <a:avLst/>
          </a:prstGeom>
          <a:noFill/>
        </p:spPr>
        <p:txBody>
          <a:bodyPr wrap="square" rtlCol="0">
            <a:spAutoFit/>
          </a:bodyPr>
          <a:lstStyle/>
          <a:p>
            <a:r>
              <a:rPr lang="de-AT" sz="1200" dirty="0">
                <a:solidFill>
                  <a:schemeClr val="tx1">
                    <a:lumMod val="65000"/>
                    <a:lumOff val="35000"/>
                  </a:schemeClr>
                </a:solidFill>
              </a:rPr>
              <a:t>Quelle</a:t>
            </a:r>
            <a:r>
              <a:rPr lang="de-AT" sz="1100" dirty="0">
                <a:solidFill>
                  <a:schemeClr val="tx1">
                    <a:lumMod val="65000"/>
                    <a:lumOff val="35000"/>
                  </a:schemeClr>
                </a:solidFill>
                <a:latin typeface="+mj-lt"/>
              </a:rPr>
              <a:t>: </a:t>
            </a:r>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400" dirty="0">
              <a:solidFill>
                <a:schemeClr val="tx1">
                  <a:lumMod val="65000"/>
                  <a:lumOff val="35000"/>
                </a:schemeClr>
              </a:solidFill>
              <a:latin typeface="+mj-lt"/>
            </a:endParaRPr>
          </a:p>
        </p:txBody>
      </p:sp>
    </p:spTree>
    <p:extLst>
      <p:ext uri="{BB962C8B-B14F-4D97-AF65-F5344CB8AC3E}">
        <p14:creationId xmlns:p14="http://schemas.microsoft.com/office/powerpoint/2010/main" val="3821248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fico 7">
            <a:extLst>
              <a:ext uri="{FF2B5EF4-FFF2-40B4-BE49-F238E27FC236}">
                <a16:creationId xmlns:a16="http://schemas.microsoft.com/office/drawing/2014/main" id="{F04C7121-F660-421A-B8DC-E705CE09DA65}"/>
              </a:ext>
            </a:extLst>
          </p:cNvPr>
          <p:cNvGraphicFramePr>
            <a:graphicFrameLocks/>
          </p:cNvGraphicFramePr>
          <p:nvPr>
            <p:extLst>
              <p:ext uri="{D42A27DB-BD31-4B8C-83A1-F6EECF244321}">
                <p14:modId xmlns:p14="http://schemas.microsoft.com/office/powerpoint/2010/main" val="82543065"/>
              </p:ext>
            </p:extLst>
          </p:nvPr>
        </p:nvGraphicFramePr>
        <p:xfrm>
          <a:off x="569254" y="583661"/>
          <a:ext cx="11053491" cy="5345400"/>
        </p:xfrm>
        <a:graphic>
          <a:graphicData uri="http://schemas.openxmlformats.org/drawingml/2006/chart">
            <c:chart xmlns:c="http://schemas.openxmlformats.org/drawingml/2006/chart" xmlns:r="http://schemas.openxmlformats.org/officeDocument/2006/relationships" r:id="rId2"/>
          </a:graphicData>
        </a:graphic>
      </p:graphicFrame>
      <p:sp>
        <p:nvSpPr>
          <p:cNvPr id="2" name="CasellaDiTesto 1">
            <a:extLst>
              <a:ext uri="{FF2B5EF4-FFF2-40B4-BE49-F238E27FC236}">
                <a16:creationId xmlns:a16="http://schemas.microsoft.com/office/drawing/2014/main" id="{22038A8E-9633-B670-24A0-CC14ED4F0429}"/>
              </a:ext>
            </a:extLst>
          </p:cNvPr>
          <p:cNvSpPr txBox="1"/>
          <p:nvPr/>
        </p:nvSpPr>
        <p:spPr>
          <a:xfrm>
            <a:off x="10013562" y="4113947"/>
            <a:ext cx="1807489" cy="646331"/>
          </a:xfrm>
          <a:prstGeom prst="rect">
            <a:avLst/>
          </a:prstGeom>
          <a:noFill/>
        </p:spPr>
        <p:txBody>
          <a:bodyPr wrap="square" rtlCol="0">
            <a:spAutoFit/>
          </a:bodyPr>
          <a:lstStyle/>
          <a:p>
            <a:r>
              <a:rPr lang="de-AT" sz="900" dirty="0"/>
              <a:t>*15 offenen Antworten wurden in diese Kategorie „Getrennt/geschieden“ umkodiert</a:t>
            </a:r>
          </a:p>
        </p:txBody>
      </p:sp>
      <p:sp>
        <p:nvSpPr>
          <p:cNvPr id="4" name="CasellaDiTesto 3">
            <a:extLst>
              <a:ext uri="{FF2B5EF4-FFF2-40B4-BE49-F238E27FC236}">
                <a16:creationId xmlns:a16="http://schemas.microsoft.com/office/drawing/2014/main" id="{B23ADF37-D1E0-511C-0635-5E1184828D11}"/>
              </a:ext>
            </a:extLst>
          </p:cNvPr>
          <p:cNvSpPr txBox="1"/>
          <p:nvPr/>
        </p:nvSpPr>
        <p:spPr>
          <a:xfrm>
            <a:off x="1915667" y="6293248"/>
            <a:ext cx="8360664" cy="461665"/>
          </a:xfrm>
          <a:prstGeom prst="rect">
            <a:avLst/>
          </a:prstGeom>
          <a:noFill/>
        </p:spPr>
        <p:txBody>
          <a:bodyPr wrap="square" rtlCol="0">
            <a:spAutoFit/>
          </a:bodyPr>
          <a:lstStyle/>
          <a:p>
            <a:r>
              <a:rPr lang="de-AT" sz="1200" dirty="0">
                <a:solidFill>
                  <a:schemeClr val="tx1">
                    <a:lumMod val="65000"/>
                    <a:lumOff val="35000"/>
                  </a:schemeClr>
                </a:solidFill>
              </a:rPr>
              <a:t>Quelle</a:t>
            </a:r>
            <a:r>
              <a:rPr lang="de-AT" sz="1100" dirty="0">
                <a:solidFill>
                  <a:schemeClr val="tx1">
                    <a:lumMod val="65000"/>
                    <a:lumOff val="35000"/>
                  </a:schemeClr>
                </a:solidFill>
                <a:latin typeface="+mj-lt"/>
              </a:rPr>
              <a:t>: </a:t>
            </a:r>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400" dirty="0">
              <a:solidFill>
                <a:schemeClr val="tx1">
                  <a:lumMod val="65000"/>
                  <a:lumOff val="35000"/>
                </a:schemeClr>
              </a:solidFill>
              <a:latin typeface="+mj-lt"/>
            </a:endParaRPr>
          </a:p>
        </p:txBody>
      </p:sp>
      <p:sp>
        <p:nvSpPr>
          <p:cNvPr id="5" name="CasellaDiTesto 4">
            <a:extLst>
              <a:ext uri="{FF2B5EF4-FFF2-40B4-BE49-F238E27FC236}">
                <a16:creationId xmlns:a16="http://schemas.microsoft.com/office/drawing/2014/main" id="{7DC5B837-1277-6533-8428-8283C03B47E1}"/>
              </a:ext>
            </a:extLst>
          </p:cNvPr>
          <p:cNvSpPr txBox="1"/>
          <p:nvPr/>
        </p:nvSpPr>
        <p:spPr>
          <a:xfrm>
            <a:off x="10013563" y="4942372"/>
            <a:ext cx="1807489" cy="507831"/>
          </a:xfrm>
          <a:prstGeom prst="rect">
            <a:avLst/>
          </a:prstGeom>
          <a:noFill/>
        </p:spPr>
        <p:txBody>
          <a:bodyPr wrap="square" rtlCol="0">
            <a:spAutoFit/>
          </a:bodyPr>
          <a:lstStyle/>
          <a:p>
            <a:r>
              <a:rPr lang="de-AT" sz="900" dirty="0"/>
              <a:t>**2 offenen Antworten wurden in diese Kategorie „Witwe/Witwer“ umkodiert</a:t>
            </a:r>
          </a:p>
        </p:txBody>
      </p:sp>
    </p:spTree>
    <p:extLst>
      <p:ext uri="{BB962C8B-B14F-4D97-AF65-F5344CB8AC3E}">
        <p14:creationId xmlns:p14="http://schemas.microsoft.com/office/powerpoint/2010/main" val="1968475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a:extLst>
              <a:ext uri="{FF2B5EF4-FFF2-40B4-BE49-F238E27FC236}">
                <a16:creationId xmlns:a16="http://schemas.microsoft.com/office/drawing/2014/main" id="{3D456A62-AEA7-A679-CB40-B6124217B6EF}"/>
              </a:ext>
            </a:extLst>
          </p:cNvPr>
          <p:cNvGraphicFramePr>
            <a:graphicFrameLocks noGrp="1"/>
          </p:cNvGraphicFramePr>
          <p:nvPr>
            <p:ph sz="half" idx="1"/>
            <p:extLst>
              <p:ext uri="{D42A27DB-BD31-4B8C-83A1-F6EECF244321}">
                <p14:modId xmlns:p14="http://schemas.microsoft.com/office/powerpoint/2010/main" val="43525298"/>
              </p:ext>
            </p:extLst>
          </p:nvPr>
        </p:nvGraphicFramePr>
        <p:xfrm>
          <a:off x="6850045" y="568961"/>
          <a:ext cx="4926475" cy="528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Segnaposto contenuto 5">
            <a:extLst>
              <a:ext uri="{FF2B5EF4-FFF2-40B4-BE49-F238E27FC236}">
                <a16:creationId xmlns:a16="http://schemas.microsoft.com/office/drawing/2014/main" id="{1417D850-A56E-435B-AABD-F633D29B25D0}"/>
              </a:ext>
            </a:extLst>
          </p:cNvPr>
          <p:cNvGraphicFramePr>
            <a:graphicFrameLocks noGrp="1"/>
          </p:cNvGraphicFramePr>
          <p:nvPr>
            <p:ph sz="half" idx="2"/>
            <p:extLst>
              <p:ext uri="{D42A27DB-BD31-4B8C-83A1-F6EECF244321}">
                <p14:modId xmlns:p14="http://schemas.microsoft.com/office/powerpoint/2010/main" val="907740791"/>
              </p:ext>
            </p:extLst>
          </p:nvPr>
        </p:nvGraphicFramePr>
        <p:xfrm>
          <a:off x="1696720" y="568961"/>
          <a:ext cx="4844569" cy="528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CasellaDiTesto 2">
            <a:extLst>
              <a:ext uri="{FF2B5EF4-FFF2-40B4-BE49-F238E27FC236}">
                <a16:creationId xmlns:a16="http://schemas.microsoft.com/office/drawing/2014/main" id="{B8A599A3-52D8-C723-F960-0D72AC49C5BB}"/>
              </a:ext>
            </a:extLst>
          </p:cNvPr>
          <p:cNvSpPr txBox="1"/>
          <p:nvPr/>
        </p:nvSpPr>
        <p:spPr>
          <a:xfrm>
            <a:off x="1915667" y="6293248"/>
            <a:ext cx="8360664" cy="461665"/>
          </a:xfrm>
          <a:prstGeom prst="rect">
            <a:avLst/>
          </a:prstGeom>
          <a:noFill/>
        </p:spPr>
        <p:txBody>
          <a:bodyPr wrap="square" rtlCol="0">
            <a:spAutoFit/>
          </a:bodyPr>
          <a:lstStyle/>
          <a:p>
            <a:r>
              <a:rPr lang="de-AT" sz="1200" dirty="0">
                <a:solidFill>
                  <a:schemeClr val="tx1">
                    <a:lumMod val="65000"/>
                    <a:lumOff val="35000"/>
                  </a:schemeClr>
                </a:solidFill>
              </a:rPr>
              <a:t>Quelle</a:t>
            </a:r>
            <a:r>
              <a:rPr lang="de-AT" sz="1100" dirty="0">
                <a:solidFill>
                  <a:schemeClr val="tx1">
                    <a:lumMod val="65000"/>
                    <a:lumOff val="35000"/>
                  </a:schemeClr>
                </a:solidFill>
                <a:latin typeface="+mj-lt"/>
              </a:rPr>
              <a:t>: </a:t>
            </a:r>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400" dirty="0">
              <a:solidFill>
                <a:schemeClr val="tx1">
                  <a:lumMod val="65000"/>
                  <a:lumOff val="35000"/>
                </a:schemeClr>
              </a:solidFill>
              <a:latin typeface="+mj-lt"/>
            </a:endParaRPr>
          </a:p>
        </p:txBody>
      </p:sp>
    </p:spTree>
    <p:extLst>
      <p:ext uri="{BB962C8B-B14F-4D97-AF65-F5344CB8AC3E}">
        <p14:creationId xmlns:p14="http://schemas.microsoft.com/office/powerpoint/2010/main" val="3576295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B208AA-51A5-7101-AF3B-D8A7D5ED6961}"/>
              </a:ext>
            </a:extLst>
          </p:cNvPr>
          <p:cNvSpPr>
            <a:spLocks noGrp="1"/>
          </p:cNvSpPr>
          <p:nvPr>
            <p:ph type="title"/>
          </p:nvPr>
        </p:nvSpPr>
        <p:spPr>
          <a:xfrm>
            <a:off x="2364232" y="301974"/>
            <a:ext cx="10058400" cy="1371600"/>
          </a:xfrm>
        </p:spPr>
        <p:txBody>
          <a:bodyPr>
            <a:normAutofit/>
          </a:bodyPr>
          <a:lstStyle/>
          <a:p>
            <a:r>
              <a:rPr lang="de-AT" b="1" dirty="0"/>
              <a:t>Aufteilung der elterlichen Handhabe</a:t>
            </a:r>
          </a:p>
        </p:txBody>
      </p:sp>
      <p:graphicFrame>
        <p:nvGraphicFramePr>
          <p:cNvPr id="8" name="Grafico 7">
            <a:extLst>
              <a:ext uri="{FF2B5EF4-FFF2-40B4-BE49-F238E27FC236}">
                <a16:creationId xmlns:a16="http://schemas.microsoft.com/office/drawing/2014/main" id="{AE2E7E76-4E80-2137-63FB-1FD581A3EB60}"/>
              </a:ext>
            </a:extLst>
          </p:cNvPr>
          <p:cNvGraphicFramePr>
            <a:graphicFrameLocks/>
          </p:cNvGraphicFramePr>
          <p:nvPr>
            <p:extLst>
              <p:ext uri="{D42A27DB-BD31-4B8C-83A1-F6EECF244321}">
                <p14:modId xmlns:p14="http://schemas.microsoft.com/office/powerpoint/2010/main" val="914238279"/>
              </p:ext>
            </p:extLst>
          </p:nvPr>
        </p:nvGraphicFramePr>
        <p:xfrm>
          <a:off x="1960123" y="1452879"/>
          <a:ext cx="9703341" cy="4271265"/>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6C379973-8279-031D-F260-CDC7A01C0857}"/>
              </a:ext>
            </a:extLst>
          </p:cNvPr>
          <p:cNvSpPr txBox="1"/>
          <p:nvPr/>
        </p:nvSpPr>
        <p:spPr>
          <a:xfrm>
            <a:off x="1915667" y="6293248"/>
            <a:ext cx="8360664" cy="400110"/>
          </a:xfrm>
          <a:prstGeom prst="rect">
            <a:avLst/>
          </a:prstGeom>
          <a:noFill/>
        </p:spPr>
        <p:txBody>
          <a:bodyPr wrap="square" rtlCol="0">
            <a:spAutoFit/>
          </a:bodyPr>
          <a:lstStyle/>
          <a:p>
            <a:r>
              <a:rPr lang="de-AT" sz="10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10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0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050" dirty="0">
              <a:solidFill>
                <a:schemeClr val="tx1">
                  <a:lumMod val="65000"/>
                  <a:lumOff val="35000"/>
                </a:schemeClr>
              </a:solidFill>
              <a:latin typeface="+mj-lt"/>
            </a:endParaRPr>
          </a:p>
        </p:txBody>
      </p:sp>
      <p:sp>
        <p:nvSpPr>
          <p:cNvPr id="4" name="CasellaDiTesto 3">
            <a:extLst>
              <a:ext uri="{FF2B5EF4-FFF2-40B4-BE49-F238E27FC236}">
                <a16:creationId xmlns:a16="http://schemas.microsoft.com/office/drawing/2014/main" id="{61E5BAD9-0AA9-8F6F-0D54-84E3EB0333AF}"/>
              </a:ext>
            </a:extLst>
          </p:cNvPr>
          <p:cNvSpPr txBox="1"/>
          <p:nvPr/>
        </p:nvSpPr>
        <p:spPr>
          <a:xfrm>
            <a:off x="1915667" y="5808641"/>
            <a:ext cx="7723373" cy="400110"/>
          </a:xfrm>
          <a:prstGeom prst="rect">
            <a:avLst/>
          </a:prstGeom>
          <a:noFill/>
        </p:spPr>
        <p:txBody>
          <a:bodyPr wrap="square" rtlCol="0">
            <a:spAutoFit/>
          </a:bodyPr>
          <a:lstStyle/>
          <a:p>
            <a:r>
              <a:rPr lang="de-AT" sz="1000" dirty="0">
                <a:solidFill>
                  <a:schemeClr val="tx1">
                    <a:lumMod val="65000"/>
                    <a:lumOff val="35000"/>
                  </a:schemeClr>
                </a:solidFill>
              </a:rPr>
              <a:t>*Restlicher Fragentext: </a:t>
            </a:r>
            <a:r>
              <a:rPr lang="de-DE" sz="1000" b="0" i="0" u="none" strike="noStrike" baseline="0" dirty="0">
                <a:solidFill>
                  <a:schemeClr val="tx1">
                    <a:lumMod val="65000"/>
                    <a:lumOff val="35000"/>
                  </a:schemeClr>
                </a:solidFill>
                <a:latin typeface="Arial" panose="020B0604020202020204" pitchFamily="34" charset="0"/>
              </a:rPr>
              <a:t>Mit elterlicher Handhabe ist in diesem Fall das </a:t>
            </a:r>
            <a:r>
              <a:rPr lang="de-DE" sz="1000" b="0" i="0" u="sng" strike="noStrike" baseline="0" dirty="0">
                <a:solidFill>
                  <a:schemeClr val="tx1">
                    <a:lumMod val="65000"/>
                    <a:lumOff val="35000"/>
                  </a:schemeClr>
                </a:solidFill>
                <a:latin typeface="Arial" panose="020B0604020202020204" pitchFamily="34" charset="0"/>
              </a:rPr>
              <a:t>zeitliche Ausmaß </a:t>
            </a:r>
            <a:r>
              <a:rPr lang="de-DE" sz="1000" b="0" i="0" u="none" strike="noStrike" baseline="0" dirty="0">
                <a:solidFill>
                  <a:schemeClr val="tx1">
                    <a:lumMod val="65000"/>
                    <a:lumOff val="35000"/>
                  </a:schemeClr>
                </a:solidFill>
                <a:latin typeface="Arial" panose="020B0604020202020204" pitchFamily="34" charset="0"/>
              </a:rPr>
              <a:t>an persönlicher Betreuung, Aktivitäten und Interaktionen mit dem Kind/den Kindern gemeint. </a:t>
            </a:r>
            <a:endParaRPr lang="de-AT" sz="1000" dirty="0">
              <a:solidFill>
                <a:schemeClr val="tx1">
                  <a:lumMod val="65000"/>
                  <a:lumOff val="35000"/>
                </a:schemeClr>
              </a:solidFill>
            </a:endParaRPr>
          </a:p>
        </p:txBody>
      </p:sp>
    </p:spTree>
    <p:extLst>
      <p:ext uri="{BB962C8B-B14F-4D97-AF65-F5344CB8AC3E}">
        <p14:creationId xmlns:p14="http://schemas.microsoft.com/office/powerpoint/2010/main" val="2641851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2248709" y="600376"/>
            <a:ext cx="8174477" cy="762715"/>
          </a:xfrm>
        </p:spPr>
        <p:txBody>
          <a:bodyPr>
            <a:normAutofit/>
          </a:bodyPr>
          <a:lstStyle/>
          <a:p>
            <a:r>
              <a:rPr lang="de-AT" dirty="0"/>
              <a:t>Lebenssituation</a:t>
            </a:r>
            <a:r>
              <a:rPr lang="de-AT" sz="3600" dirty="0"/>
              <a:t>: Zufriedenheit</a:t>
            </a:r>
          </a:p>
        </p:txBody>
      </p:sp>
      <p:graphicFrame>
        <p:nvGraphicFramePr>
          <p:cNvPr id="5" name="Segnaposto contenuto 4">
            <a:extLst>
              <a:ext uri="{FF2B5EF4-FFF2-40B4-BE49-F238E27FC236}">
                <a16:creationId xmlns:a16="http://schemas.microsoft.com/office/drawing/2014/main" id="{D46AD0BE-77CB-520D-C22D-4C4E4E8835BD}"/>
              </a:ext>
            </a:extLst>
          </p:cNvPr>
          <p:cNvGraphicFramePr>
            <a:graphicFrameLocks noGrp="1"/>
          </p:cNvGraphicFramePr>
          <p:nvPr>
            <p:ph sz="half" idx="1"/>
            <p:extLst>
              <p:ext uri="{D42A27DB-BD31-4B8C-83A1-F6EECF244321}">
                <p14:modId xmlns:p14="http://schemas.microsoft.com/office/powerpoint/2010/main" val="3374118716"/>
              </p:ext>
            </p:extLst>
          </p:nvPr>
        </p:nvGraphicFramePr>
        <p:xfrm>
          <a:off x="2093065" y="1617529"/>
          <a:ext cx="9366117" cy="4640095"/>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66771A8D-775F-5D4F-AC9C-3ADE7A648F48}"/>
              </a:ext>
            </a:extLst>
          </p:cNvPr>
          <p:cNvSpPr txBox="1"/>
          <p:nvPr/>
        </p:nvSpPr>
        <p:spPr>
          <a:xfrm>
            <a:off x="1915667" y="6293248"/>
            <a:ext cx="8360664" cy="400110"/>
          </a:xfrm>
          <a:prstGeom prst="rect">
            <a:avLst/>
          </a:prstGeom>
          <a:noFill/>
        </p:spPr>
        <p:txBody>
          <a:bodyPr wrap="square" rtlCol="0">
            <a:spAutoFit/>
          </a:bodyPr>
          <a:lstStyle/>
          <a:p>
            <a:r>
              <a:rPr lang="de-AT" sz="10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10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0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050" dirty="0">
              <a:solidFill>
                <a:schemeClr val="tx1">
                  <a:lumMod val="65000"/>
                  <a:lumOff val="35000"/>
                </a:schemeClr>
              </a:solidFill>
              <a:latin typeface="+mj-lt"/>
            </a:endParaRPr>
          </a:p>
        </p:txBody>
      </p:sp>
    </p:spTree>
    <p:extLst>
      <p:ext uri="{BB962C8B-B14F-4D97-AF65-F5344CB8AC3E}">
        <p14:creationId xmlns:p14="http://schemas.microsoft.com/office/powerpoint/2010/main" val="4166695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2085868" y="544872"/>
            <a:ext cx="8713195" cy="785677"/>
          </a:xfrm>
        </p:spPr>
        <p:txBody>
          <a:bodyPr>
            <a:normAutofit fontScale="90000"/>
          </a:bodyPr>
          <a:lstStyle/>
          <a:p>
            <a:r>
              <a:rPr lang="de-AT" dirty="0"/>
              <a:t>Lebenssituation: Empfinden der Situation</a:t>
            </a:r>
          </a:p>
        </p:txBody>
      </p:sp>
      <p:graphicFrame>
        <p:nvGraphicFramePr>
          <p:cNvPr id="6" name="Segnaposto contenuto 5">
            <a:extLst>
              <a:ext uri="{FF2B5EF4-FFF2-40B4-BE49-F238E27FC236}">
                <a16:creationId xmlns:a16="http://schemas.microsoft.com/office/drawing/2014/main" id="{2A8CBBDD-67AC-7175-15CB-56960F67ACDE}"/>
              </a:ext>
            </a:extLst>
          </p:cNvPr>
          <p:cNvGraphicFramePr>
            <a:graphicFrameLocks noGrp="1"/>
          </p:cNvGraphicFramePr>
          <p:nvPr>
            <p:ph sz="half" idx="1"/>
            <p:extLst>
              <p:ext uri="{D42A27DB-BD31-4B8C-83A1-F6EECF244321}">
                <p14:modId xmlns:p14="http://schemas.microsoft.com/office/powerpoint/2010/main" val="1076812074"/>
              </p:ext>
            </p:extLst>
          </p:nvPr>
        </p:nvGraphicFramePr>
        <p:xfrm>
          <a:off x="2085868" y="1330549"/>
          <a:ext cx="9100292" cy="4557480"/>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A2EFCB05-FD0B-9007-4B9E-2C12E4D1ACBC}"/>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315267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917081" y="142329"/>
            <a:ext cx="9990306" cy="1280890"/>
          </a:xfrm>
        </p:spPr>
        <p:txBody>
          <a:bodyPr/>
          <a:lstStyle/>
          <a:p>
            <a:r>
              <a:rPr lang="de-AT" dirty="0"/>
              <a:t>Lebenssituation: Größte Herausforderungen</a:t>
            </a:r>
          </a:p>
        </p:txBody>
      </p:sp>
      <p:sp>
        <p:nvSpPr>
          <p:cNvPr id="4" name="Segnaposto contenuto 3">
            <a:extLst>
              <a:ext uri="{FF2B5EF4-FFF2-40B4-BE49-F238E27FC236}">
                <a16:creationId xmlns:a16="http://schemas.microsoft.com/office/drawing/2014/main" id="{999F5322-3A3F-28DA-8CB0-BE3FC0D952FA}"/>
              </a:ext>
            </a:extLst>
          </p:cNvPr>
          <p:cNvSpPr>
            <a:spLocks noGrp="1"/>
          </p:cNvSpPr>
          <p:nvPr>
            <p:ph sz="half" idx="1"/>
          </p:nvPr>
        </p:nvSpPr>
        <p:spPr>
          <a:xfrm>
            <a:off x="1917081" y="782774"/>
            <a:ext cx="9990306" cy="4582071"/>
          </a:xfrm>
        </p:spPr>
        <p:txBody>
          <a:bodyPr/>
          <a:lstStyle/>
          <a:p>
            <a:pPr marL="0" indent="0">
              <a:buNone/>
            </a:pPr>
            <a:r>
              <a:rPr lang="de-AT" dirty="0"/>
              <a:t>Insgesamt haben 681 Befragte auf die Frage „</a:t>
            </a:r>
            <a:r>
              <a:rPr lang="de-DE" sz="1800" b="1" i="0" u="none" strike="noStrike" baseline="0" dirty="0">
                <a:effectLst/>
              </a:rPr>
              <a:t>Welches sind/waren für Sie die größten Herausforderungen in dieser Lebenssituation“ </a:t>
            </a:r>
            <a:r>
              <a:rPr lang="de-DE" dirty="0"/>
              <a:t>g</a:t>
            </a:r>
            <a:r>
              <a:rPr lang="de-DE" sz="1800" i="0" u="none" strike="noStrike" baseline="0" dirty="0">
                <a:effectLst/>
              </a:rPr>
              <a:t>eantwortet</a:t>
            </a:r>
            <a:r>
              <a:rPr lang="de-DE" b="1" dirty="0"/>
              <a:t>.* </a:t>
            </a:r>
            <a:r>
              <a:rPr lang="de-AT" dirty="0"/>
              <a:t>Die Antworten wurden analysiert und die Anzahl der genannten Argumente verteilt sich wie folgt:</a:t>
            </a:r>
          </a:p>
          <a:p>
            <a:pPr marL="0" indent="0">
              <a:buNone/>
            </a:pPr>
            <a:endParaRPr lang="de-AT" dirty="0"/>
          </a:p>
        </p:txBody>
      </p:sp>
      <p:graphicFrame>
        <p:nvGraphicFramePr>
          <p:cNvPr id="5" name="Grafico 4">
            <a:extLst>
              <a:ext uri="{FF2B5EF4-FFF2-40B4-BE49-F238E27FC236}">
                <a16:creationId xmlns:a16="http://schemas.microsoft.com/office/drawing/2014/main" id="{104598DB-6829-FCDA-343F-5FBCF8BEE1B9}"/>
              </a:ext>
            </a:extLst>
          </p:cNvPr>
          <p:cNvGraphicFramePr>
            <a:graphicFrameLocks/>
          </p:cNvGraphicFramePr>
          <p:nvPr>
            <p:extLst>
              <p:ext uri="{D42A27DB-BD31-4B8C-83A1-F6EECF244321}">
                <p14:modId xmlns:p14="http://schemas.microsoft.com/office/powerpoint/2010/main" val="843897829"/>
              </p:ext>
            </p:extLst>
          </p:nvPr>
        </p:nvGraphicFramePr>
        <p:xfrm>
          <a:off x="2831690" y="2063665"/>
          <a:ext cx="7443229" cy="3941625"/>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AA28088C-8D2E-3D71-B112-EA689F038B70}"/>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3538630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5B9DB4-C1D3-A42D-4212-1A88CF07C229}"/>
              </a:ext>
            </a:extLst>
          </p:cNvPr>
          <p:cNvSpPr>
            <a:spLocks noGrp="1"/>
          </p:cNvSpPr>
          <p:nvPr>
            <p:ph type="ctrTitle"/>
          </p:nvPr>
        </p:nvSpPr>
        <p:spPr/>
        <p:txBody>
          <a:bodyPr>
            <a:normAutofit/>
          </a:bodyPr>
          <a:lstStyle/>
          <a:p>
            <a:r>
              <a:rPr lang="de-AT" b="1" dirty="0"/>
              <a:t>Einen kurzen Blick </a:t>
            </a:r>
            <a:r>
              <a:rPr lang="de-AT" sz="5400" b="1" dirty="0"/>
              <a:t>ü</a:t>
            </a:r>
            <a:r>
              <a:rPr lang="de-AT" b="1" dirty="0"/>
              <a:t>ber den Tellerrand …</a:t>
            </a:r>
          </a:p>
        </p:txBody>
      </p:sp>
      <p:sp>
        <p:nvSpPr>
          <p:cNvPr id="3" name="Sottotitolo 2">
            <a:extLst>
              <a:ext uri="{FF2B5EF4-FFF2-40B4-BE49-F238E27FC236}">
                <a16:creationId xmlns:a16="http://schemas.microsoft.com/office/drawing/2014/main" id="{74A1D5E2-F3FD-6262-8029-394F226E9F17}"/>
              </a:ext>
            </a:extLst>
          </p:cNvPr>
          <p:cNvSpPr>
            <a:spLocks noGrp="1"/>
          </p:cNvSpPr>
          <p:nvPr>
            <p:ph type="subTitle" idx="1"/>
          </p:nvPr>
        </p:nvSpPr>
        <p:spPr/>
        <p:txBody>
          <a:bodyPr/>
          <a:lstStyle/>
          <a:p>
            <a:r>
              <a:rPr lang="de-AT" b="1" dirty="0"/>
              <a:t>Alleinerziehende in Europa</a:t>
            </a:r>
          </a:p>
        </p:txBody>
      </p:sp>
    </p:spTree>
    <p:extLst>
      <p:ext uri="{BB962C8B-B14F-4D97-AF65-F5344CB8AC3E}">
        <p14:creationId xmlns:p14="http://schemas.microsoft.com/office/powerpoint/2010/main" val="2445838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917081" y="142329"/>
            <a:ext cx="9990306" cy="1280890"/>
          </a:xfrm>
        </p:spPr>
        <p:txBody>
          <a:bodyPr/>
          <a:lstStyle/>
          <a:p>
            <a:r>
              <a:rPr lang="de-AT" dirty="0"/>
              <a:t>Lebenssituation: Größte Herausforderungen</a:t>
            </a:r>
          </a:p>
        </p:txBody>
      </p:sp>
      <p:sp>
        <p:nvSpPr>
          <p:cNvPr id="4" name="Segnaposto contenuto 3">
            <a:extLst>
              <a:ext uri="{FF2B5EF4-FFF2-40B4-BE49-F238E27FC236}">
                <a16:creationId xmlns:a16="http://schemas.microsoft.com/office/drawing/2014/main" id="{999F5322-3A3F-28DA-8CB0-BE3FC0D952FA}"/>
              </a:ext>
            </a:extLst>
          </p:cNvPr>
          <p:cNvSpPr>
            <a:spLocks noGrp="1"/>
          </p:cNvSpPr>
          <p:nvPr>
            <p:ph sz="half" idx="1"/>
          </p:nvPr>
        </p:nvSpPr>
        <p:spPr>
          <a:xfrm>
            <a:off x="1917081" y="782774"/>
            <a:ext cx="9990306" cy="4582071"/>
          </a:xfrm>
        </p:spPr>
        <p:txBody>
          <a:bodyPr/>
          <a:lstStyle/>
          <a:p>
            <a:pPr marL="0" indent="0">
              <a:buNone/>
            </a:pPr>
            <a:endParaRPr lang="de-AT" dirty="0"/>
          </a:p>
          <a:p>
            <a:pPr marL="0" indent="0">
              <a:buNone/>
            </a:pPr>
            <a:endParaRPr lang="de-AT" dirty="0"/>
          </a:p>
        </p:txBody>
      </p:sp>
      <p:graphicFrame>
        <p:nvGraphicFramePr>
          <p:cNvPr id="3" name="Grafico 2">
            <a:extLst>
              <a:ext uri="{FF2B5EF4-FFF2-40B4-BE49-F238E27FC236}">
                <a16:creationId xmlns:a16="http://schemas.microsoft.com/office/drawing/2014/main" id="{461B1641-9A06-756E-9750-7CF81632AEF0}"/>
              </a:ext>
            </a:extLst>
          </p:cNvPr>
          <p:cNvGraphicFramePr>
            <a:graphicFrameLocks/>
          </p:cNvGraphicFramePr>
          <p:nvPr>
            <p:extLst>
              <p:ext uri="{D42A27DB-BD31-4B8C-83A1-F6EECF244321}">
                <p14:modId xmlns:p14="http://schemas.microsoft.com/office/powerpoint/2010/main" val="678071019"/>
              </p:ext>
            </p:extLst>
          </p:nvPr>
        </p:nvGraphicFramePr>
        <p:xfrm>
          <a:off x="2307599" y="1023373"/>
          <a:ext cx="9569308" cy="5153453"/>
        </p:xfrm>
        <a:graphic>
          <a:graphicData uri="http://schemas.openxmlformats.org/drawingml/2006/chart">
            <c:chart xmlns:c="http://schemas.openxmlformats.org/drawingml/2006/chart" xmlns:r="http://schemas.openxmlformats.org/officeDocument/2006/relationships" r:id="rId2"/>
          </a:graphicData>
        </a:graphic>
      </p:graphicFrame>
      <p:sp>
        <p:nvSpPr>
          <p:cNvPr id="5" name="CasellaDiTesto 4">
            <a:extLst>
              <a:ext uri="{FF2B5EF4-FFF2-40B4-BE49-F238E27FC236}">
                <a16:creationId xmlns:a16="http://schemas.microsoft.com/office/drawing/2014/main" id="{0C2272D7-C3CE-6C40-146C-4B41F34225D2}"/>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2049929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rot="16200000">
            <a:off x="630706" y="2654801"/>
            <a:ext cx="5896473" cy="1280890"/>
          </a:xfrm>
        </p:spPr>
        <p:txBody>
          <a:bodyPr>
            <a:normAutofit fontScale="90000"/>
          </a:bodyPr>
          <a:lstStyle/>
          <a:p>
            <a:r>
              <a:rPr lang="de-AT" dirty="0"/>
              <a:t>Größte Herausforderung 1: </a:t>
            </a:r>
            <a:r>
              <a:rPr lang="de-AT" b="1" dirty="0"/>
              <a:t>Finanzielle Probleme</a:t>
            </a:r>
            <a:r>
              <a:rPr lang="de-AT" dirty="0"/>
              <a:t> </a:t>
            </a:r>
            <a:br>
              <a:rPr lang="de-AT" dirty="0"/>
            </a:br>
            <a:r>
              <a:rPr lang="de-AT" dirty="0"/>
              <a:t>(Word Cloud)</a:t>
            </a:r>
          </a:p>
        </p:txBody>
      </p:sp>
      <p:pic>
        <p:nvPicPr>
          <p:cNvPr id="7" name="Segnaposto contenuto 6">
            <a:extLst>
              <a:ext uri="{FF2B5EF4-FFF2-40B4-BE49-F238E27FC236}">
                <a16:creationId xmlns:a16="http://schemas.microsoft.com/office/drawing/2014/main" id="{25D08ED5-8ADF-128A-F596-9974171E071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388077" y="96773"/>
            <a:ext cx="6664453" cy="6664453"/>
          </a:xfrm>
        </p:spPr>
      </p:pic>
    </p:spTree>
    <p:extLst>
      <p:ext uri="{BB962C8B-B14F-4D97-AF65-F5344CB8AC3E}">
        <p14:creationId xmlns:p14="http://schemas.microsoft.com/office/powerpoint/2010/main" val="1111741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730477" y="306333"/>
            <a:ext cx="10186220" cy="1280890"/>
          </a:xfrm>
        </p:spPr>
        <p:txBody>
          <a:bodyPr>
            <a:normAutofit/>
          </a:bodyPr>
          <a:lstStyle/>
          <a:p>
            <a:r>
              <a:rPr lang="de-AT" dirty="0"/>
              <a:t>Größte Herausforderung 1: </a:t>
            </a:r>
            <a:r>
              <a:rPr lang="de-AT" b="1" dirty="0"/>
              <a:t>Finanzielle Probleme </a:t>
            </a:r>
            <a:r>
              <a:rPr lang="de-AT" sz="2400" dirty="0"/>
              <a:t>(Auszug aus den offenen Antworten)</a:t>
            </a:r>
            <a:endParaRPr lang="de-AT" dirty="0"/>
          </a:p>
        </p:txBody>
      </p:sp>
      <p:sp>
        <p:nvSpPr>
          <p:cNvPr id="4" name="Segnaposto contenuto 4">
            <a:extLst>
              <a:ext uri="{FF2B5EF4-FFF2-40B4-BE49-F238E27FC236}">
                <a16:creationId xmlns:a16="http://schemas.microsoft.com/office/drawing/2014/main" id="{0C9FC44F-E459-A242-0B3D-E48DB564FEE8}"/>
              </a:ext>
            </a:extLst>
          </p:cNvPr>
          <p:cNvSpPr>
            <a:spLocks noGrp="1"/>
          </p:cNvSpPr>
          <p:nvPr>
            <p:ph sz="half" idx="1"/>
          </p:nvPr>
        </p:nvSpPr>
        <p:spPr>
          <a:xfrm>
            <a:off x="1936186" y="1740821"/>
            <a:ext cx="9980511" cy="4416139"/>
          </a:xfrm>
        </p:spPr>
        <p:txBody>
          <a:bodyPr>
            <a:normAutofit fontScale="92500" lnSpcReduction="20000"/>
          </a:bodyPr>
          <a:lstStyle/>
          <a:p>
            <a:pPr marL="0" indent="0">
              <a:buNone/>
            </a:pPr>
            <a:r>
              <a:rPr lang="de-AT" i="1" dirty="0"/>
              <a:t>„</a:t>
            </a:r>
            <a:r>
              <a:rPr lang="de-DE" sz="1800" i="1" u="none" strike="noStrike" dirty="0">
                <a:effectLst/>
              </a:rPr>
              <a:t> Das Kind ist nicht anerkannt, Vater lebt im außereuropäischen Ausland, kein Kontakt. Beim Ansuchen z.B. vom Mietbeitrag wird aber Unterhalt miteinberechnet den ich nicht kriege und dadurch verringert sich auch der Mietbeitrag. “</a:t>
            </a:r>
          </a:p>
          <a:p>
            <a:pPr marL="0" indent="0">
              <a:buNone/>
            </a:pPr>
            <a:r>
              <a:rPr lang="de-DE" sz="1800" i="1" u="none" strike="noStrike" dirty="0">
                <a:effectLst/>
              </a:rPr>
              <a:t>„Mit wenig Geld auszukommen bei andauernd steigernden Preisen (Miete, hohe Nebenkosten, teure Lebensmittel“</a:t>
            </a:r>
          </a:p>
          <a:p>
            <a:pPr marL="0" indent="0">
              <a:buNone/>
            </a:pPr>
            <a:r>
              <a:rPr lang="de-DE" i="1" dirty="0"/>
              <a:t>„Dass man etwas auf den Tisch bekommt!!!! “</a:t>
            </a:r>
          </a:p>
          <a:p>
            <a:pPr marL="0" indent="0">
              <a:buNone/>
            </a:pPr>
            <a:r>
              <a:rPr lang="de-DE" i="1" dirty="0"/>
              <a:t>„</a:t>
            </a:r>
            <a:r>
              <a:rPr lang="it-IT" i="1" dirty="0"/>
              <a:t> </a:t>
            </a:r>
            <a:r>
              <a:rPr lang="de-DE" i="1" dirty="0"/>
              <a:t>Wie schaffe ich es an meine Expartnerin alles zu bezahlen und meine Bedürfnisse und Wohnung </a:t>
            </a:r>
            <a:r>
              <a:rPr lang="de-DE" i="1" dirty="0" err="1"/>
              <a:t>usw</a:t>
            </a:r>
            <a:r>
              <a:rPr lang="de-DE" i="1" dirty="0"/>
              <a:t> zu bezahlen “</a:t>
            </a:r>
          </a:p>
          <a:p>
            <a:pPr marL="0" indent="0">
              <a:buNone/>
            </a:pPr>
            <a:r>
              <a:rPr lang="de-DE" i="1" dirty="0"/>
              <a:t>„Finanziell etwas schwierig, nur möglich durch Unterstützung von Mutter und Patentante und Tante„</a:t>
            </a:r>
          </a:p>
          <a:p>
            <a:pPr marL="0" indent="0">
              <a:buNone/>
            </a:pPr>
            <a:r>
              <a:rPr lang="de-DE" i="1" dirty="0"/>
              <a:t>„Anfragen jeglicher Sozialer Unterstützung waren für mich ein Nachteil, weil trotzdem Unterhalt angerechnet wurde obwohl ich noch nie eines bekommen habe.“</a:t>
            </a:r>
          </a:p>
          <a:p>
            <a:pPr marL="0" indent="0">
              <a:buNone/>
            </a:pPr>
            <a:r>
              <a:rPr lang="de-DE" i="1" dirty="0"/>
              <a:t>„</a:t>
            </a:r>
            <a:r>
              <a:rPr lang="it-IT" i="1" dirty="0"/>
              <a:t>essendo divorziato con quattro figli, devo svolgere più lavori per riuscire ad arrivare a fine mese a livello economico</a:t>
            </a:r>
            <a:r>
              <a:rPr lang="de-DE" i="1" dirty="0"/>
              <a:t>“</a:t>
            </a:r>
          </a:p>
          <a:p>
            <a:pPr marL="0" indent="0">
              <a:buNone/>
            </a:pPr>
            <a:r>
              <a:rPr lang="de-DE" i="1" dirty="0"/>
              <a:t>„Die größte Herausforderung ist es bis am Ende des Monats mit dem Geld auszukommen.“</a:t>
            </a:r>
          </a:p>
          <a:p>
            <a:pPr marL="0" indent="0">
              <a:buNone/>
            </a:pPr>
            <a:endParaRPr lang="de-DE" sz="1800" b="0" i="0" u="none" strike="noStrike" dirty="0">
              <a:solidFill>
                <a:srgbClr val="000000"/>
              </a:solidFill>
              <a:effectLst/>
              <a:latin typeface="Calibri" panose="020F0502020204030204" pitchFamily="34" charset="0"/>
            </a:endParaRPr>
          </a:p>
          <a:p>
            <a:pPr marL="0" indent="0">
              <a:buNone/>
            </a:pPr>
            <a:endParaRPr lang="de-AT" dirty="0"/>
          </a:p>
        </p:txBody>
      </p:sp>
      <p:sp>
        <p:nvSpPr>
          <p:cNvPr id="3" name="CasellaDiTesto 2">
            <a:extLst>
              <a:ext uri="{FF2B5EF4-FFF2-40B4-BE49-F238E27FC236}">
                <a16:creationId xmlns:a16="http://schemas.microsoft.com/office/drawing/2014/main" id="{18FF61F3-90C1-C6A1-2D63-332DC9DBF0E5}"/>
              </a:ext>
            </a:extLst>
          </p:cNvPr>
          <p:cNvSpPr txBox="1"/>
          <p:nvPr/>
        </p:nvSpPr>
        <p:spPr>
          <a:xfrm>
            <a:off x="2367483" y="6178478"/>
            <a:ext cx="8360664" cy="461665"/>
          </a:xfrm>
          <a:prstGeom prst="rect">
            <a:avLst/>
          </a:prstGeom>
          <a:noFill/>
        </p:spPr>
        <p:txBody>
          <a:bodyPr wrap="square" rtlCol="0">
            <a:spAutoFit/>
          </a:bodyPr>
          <a:lstStyle/>
          <a:p>
            <a:r>
              <a:rPr lang="de-AT" sz="1200" dirty="0">
                <a:solidFill>
                  <a:schemeClr val="tx1">
                    <a:lumMod val="65000"/>
                    <a:lumOff val="35000"/>
                  </a:schemeClr>
                </a:solidFill>
              </a:rPr>
              <a:t>Quelle</a:t>
            </a:r>
            <a:r>
              <a:rPr lang="de-AT" sz="1100" dirty="0">
                <a:solidFill>
                  <a:schemeClr val="tx1">
                    <a:lumMod val="65000"/>
                    <a:lumOff val="35000"/>
                  </a:schemeClr>
                </a:solidFill>
                <a:latin typeface="+mj-lt"/>
              </a:rPr>
              <a:t>: </a:t>
            </a:r>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400" dirty="0">
              <a:solidFill>
                <a:schemeClr val="tx1">
                  <a:lumMod val="65000"/>
                  <a:lumOff val="35000"/>
                </a:schemeClr>
              </a:solidFill>
              <a:latin typeface="+mj-lt"/>
            </a:endParaRPr>
          </a:p>
        </p:txBody>
      </p:sp>
    </p:spTree>
    <p:extLst>
      <p:ext uri="{BB962C8B-B14F-4D97-AF65-F5344CB8AC3E}">
        <p14:creationId xmlns:p14="http://schemas.microsoft.com/office/powerpoint/2010/main" val="19562286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rot="16200000">
            <a:off x="493054" y="2644968"/>
            <a:ext cx="5896473" cy="1280890"/>
          </a:xfrm>
        </p:spPr>
        <p:txBody>
          <a:bodyPr>
            <a:normAutofit fontScale="90000"/>
          </a:bodyPr>
          <a:lstStyle/>
          <a:p>
            <a:r>
              <a:rPr lang="de-AT" dirty="0"/>
              <a:t>Größte Herausforderung 2: </a:t>
            </a:r>
            <a:r>
              <a:rPr lang="de-DE" b="1" dirty="0"/>
              <a:t>Vereinbarkeit mit Beruf und organisatorische Probleme</a:t>
            </a:r>
            <a:br>
              <a:rPr lang="de-AT" dirty="0"/>
            </a:br>
            <a:r>
              <a:rPr lang="de-AT" dirty="0"/>
              <a:t>(Word Cloud)</a:t>
            </a:r>
          </a:p>
        </p:txBody>
      </p:sp>
      <p:pic>
        <p:nvPicPr>
          <p:cNvPr id="6" name="Segnaposto contenuto 5">
            <a:extLst>
              <a:ext uri="{FF2B5EF4-FFF2-40B4-BE49-F238E27FC236}">
                <a16:creationId xmlns:a16="http://schemas.microsoft.com/office/drawing/2014/main" id="{F5559825-FE37-FDD4-5C3B-C956275C26C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452422" y="111849"/>
            <a:ext cx="6634302" cy="6634302"/>
          </a:xfrm>
        </p:spPr>
      </p:pic>
    </p:spTree>
    <p:extLst>
      <p:ext uri="{BB962C8B-B14F-4D97-AF65-F5344CB8AC3E}">
        <p14:creationId xmlns:p14="http://schemas.microsoft.com/office/powerpoint/2010/main" val="2311385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877961" y="306333"/>
            <a:ext cx="9901953" cy="1280890"/>
          </a:xfrm>
        </p:spPr>
        <p:txBody>
          <a:bodyPr>
            <a:normAutofit fontScale="90000"/>
          </a:bodyPr>
          <a:lstStyle/>
          <a:p>
            <a:r>
              <a:rPr lang="de-AT" dirty="0"/>
              <a:t>Größte Herausforderung 2: </a:t>
            </a:r>
            <a:r>
              <a:rPr lang="de-DE" b="1" dirty="0"/>
              <a:t>Vereinbarkeit mit Beruf und organisatorische Probleme </a:t>
            </a:r>
            <a:r>
              <a:rPr lang="de-AT" sz="2200" dirty="0"/>
              <a:t>(Auszug aus den offenen Antworten)</a:t>
            </a:r>
            <a:endParaRPr lang="de-AT" dirty="0"/>
          </a:p>
        </p:txBody>
      </p:sp>
      <p:sp>
        <p:nvSpPr>
          <p:cNvPr id="5" name="Segnaposto contenuto 4">
            <a:extLst>
              <a:ext uri="{FF2B5EF4-FFF2-40B4-BE49-F238E27FC236}">
                <a16:creationId xmlns:a16="http://schemas.microsoft.com/office/drawing/2014/main" id="{785B9F7E-45B3-1841-9AE9-DA189A982DD9}"/>
              </a:ext>
            </a:extLst>
          </p:cNvPr>
          <p:cNvSpPr>
            <a:spLocks noGrp="1"/>
          </p:cNvSpPr>
          <p:nvPr>
            <p:ph sz="half" idx="1"/>
          </p:nvPr>
        </p:nvSpPr>
        <p:spPr>
          <a:xfrm>
            <a:off x="2247105" y="1785538"/>
            <a:ext cx="9640964" cy="4452702"/>
          </a:xfrm>
        </p:spPr>
        <p:txBody>
          <a:bodyPr>
            <a:normAutofit lnSpcReduction="10000"/>
          </a:bodyPr>
          <a:lstStyle/>
          <a:p>
            <a:pPr marL="0" indent="0">
              <a:buNone/>
            </a:pPr>
            <a:r>
              <a:rPr lang="de-AT" i="1" dirty="0"/>
              <a:t>„</a:t>
            </a:r>
            <a:r>
              <a:rPr lang="de-DE" sz="1800" i="1" u="none" strike="noStrike" dirty="0">
                <a:effectLst/>
              </a:rPr>
              <a:t> Organisatorisch, </a:t>
            </a:r>
            <a:r>
              <a:rPr lang="de-DE" i="1" dirty="0"/>
              <a:t>K</a:t>
            </a:r>
            <a:r>
              <a:rPr lang="de-DE" sz="1800" i="1" u="none" strike="noStrike" dirty="0">
                <a:effectLst/>
              </a:rPr>
              <a:t>ita, </a:t>
            </a:r>
            <a:r>
              <a:rPr lang="de-DE" i="1" dirty="0"/>
              <a:t>K</a:t>
            </a:r>
            <a:r>
              <a:rPr lang="de-DE" sz="1800" i="1" u="none" strike="noStrike" dirty="0">
                <a:effectLst/>
              </a:rPr>
              <a:t>indergarten, Schule und </a:t>
            </a:r>
            <a:r>
              <a:rPr lang="de-DE" i="1" dirty="0"/>
              <a:t>S</a:t>
            </a:r>
            <a:r>
              <a:rPr lang="de-DE" sz="1800" i="1" u="none" strike="noStrike" dirty="0">
                <a:effectLst/>
              </a:rPr>
              <a:t>ommerbetreuung. Unterschiedliche </a:t>
            </a:r>
            <a:r>
              <a:rPr lang="de-DE" i="1" dirty="0"/>
              <a:t>B</a:t>
            </a:r>
            <a:r>
              <a:rPr lang="de-DE" sz="1800" i="1" u="none" strike="noStrike" dirty="0">
                <a:effectLst/>
              </a:rPr>
              <a:t>etreuungszeiten und zu wenig abgedeckt. Beruflich ein </a:t>
            </a:r>
            <a:r>
              <a:rPr lang="de-DE" i="1" dirty="0"/>
              <a:t>M</a:t>
            </a:r>
            <a:r>
              <a:rPr lang="de-DE" sz="1800" i="1" u="none" strike="noStrike" dirty="0">
                <a:effectLst/>
              </a:rPr>
              <a:t>arathon“</a:t>
            </a:r>
          </a:p>
          <a:p>
            <a:pPr marL="0" indent="0">
              <a:buNone/>
            </a:pPr>
            <a:r>
              <a:rPr lang="de-DE" sz="1800" i="1" u="none" strike="noStrike" dirty="0">
                <a:effectLst/>
              </a:rPr>
              <a:t>„Die Organisation der Unterbringung / Abholung der Kinder, wenn ich arbeiten war (vor allem bei nicht vorhersehbaren Situationen, wie z.B. Krankheit der Kinder)“</a:t>
            </a:r>
          </a:p>
          <a:p>
            <a:pPr marL="0" indent="0">
              <a:buNone/>
            </a:pPr>
            <a:r>
              <a:rPr lang="de-DE" i="1" dirty="0"/>
              <a:t>„Wenn das Kind krank ist und man ohne Pause für das Kind da sein muss. Und ständig den Spagat zwischen Kind und Arbeit zu meistern.“</a:t>
            </a:r>
          </a:p>
          <a:p>
            <a:pPr marL="0" indent="0">
              <a:buNone/>
            </a:pPr>
            <a:r>
              <a:rPr lang="de-DE" i="1" dirty="0"/>
              <a:t>„</a:t>
            </a:r>
            <a:r>
              <a:rPr lang="it-IT" i="1" dirty="0"/>
              <a:t> Conciliare il lavoro con la vita da madre single</a:t>
            </a:r>
            <a:r>
              <a:rPr lang="de-DE" i="1" dirty="0"/>
              <a:t>“</a:t>
            </a:r>
          </a:p>
          <a:p>
            <a:pPr marL="0" indent="0">
              <a:buNone/>
            </a:pPr>
            <a:r>
              <a:rPr lang="de-DE" i="1" dirty="0"/>
              <a:t>„Gezwungene Teilzeitarbeit : - ich habe keine Familie hier die mich unterstützen kann -  das Schulsystem sieht kein Bedarf  für einen zusätzlichen Nachmittag an Betreuung; Keine Möglichkeit für Mensa für Kinder an anderen Tagen außer wenn lange Schule ist.„</a:t>
            </a:r>
          </a:p>
          <a:p>
            <a:pPr marL="0" indent="0">
              <a:buNone/>
            </a:pPr>
            <a:r>
              <a:rPr lang="de-DE" i="1" dirty="0"/>
              <a:t>„Kinderbetreuung/Arbeit v.a. in den Ferien. Nicht "Erziehen" finde ich schwer sondern "ALLE" alltäglichen Aufgaben zu erledigen Einkaufen, Kochen, Wäsche - um die Wohnung kümmern </a:t>
            </a:r>
            <a:r>
              <a:rPr lang="de-DE" i="1" dirty="0" err="1"/>
              <a:t>z.b.</a:t>
            </a:r>
            <a:r>
              <a:rPr lang="de-DE" i="1" dirty="0"/>
              <a:t> </a:t>
            </a:r>
            <a:r>
              <a:rPr lang="de-DE" i="1" dirty="0" err="1"/>
              <a:t>Kondominiumsangelegenheiten</a:t>
            </a:r>
            <a:r>
              <a:rPr lang="de-DE" i="1" dirty="0"/>
              <a:t>, Auto </a:t>
            </a:r>
            <a:r>
              <a:rPr lang="de-DE" i="1" dirty="0" err="1"/>
              <a:t>z.b.</a:t>
            </a:r>
            <a:r>
              <a:rPr lang="de-DE" i="1" dirty="0"/>
              <a:t> </a:t>
            </a:r>
            <a:r>
              <a:rPr lang="de-DE" i="1" dirty="0" err="1"/>
              <a:t>Collaudo</a:t>
            </a:r>
            <a:r>
              <a:rPr lang="de-DE" i="1" dirty="0"/>
              <a:t> </a:t>
            </a:r>
            <a:r>
              <a:rPr lang="de-DE" i="1" dirty="0" err="1"/>
              <a:t>usw</a:t>
            </a:r>
            <a:r>
              <a:rPr lang="de-DE" i="1" dirty="0"/>
              <a:t>, Kinder bei Kursen anmelden - bringen - holen...“</a:t>
            </a:r>
          </a:p>
          <a:p>
            <a:pPr marL="0" indent="0">
              <a:buNone/>
            </a:pPr>
            <a:endParaRPr lang="de-DE" sz="1800" b="0" i="0" u="none" strike="noStrike" dirty="0">
              <a:solidFill>
                <a:srgbClr val="000000"/>
              </a:solidFill>
              <a:effectLst/>
              <a:latin typeface="Calibri" panose="020F0502020204030204" pitchFamily="34" charset="0"/>
            </a:endParaRPr>
          </a:p>
          <a:p>
            <a:pPr marL="0" indent="0">
              <a:buNone/>
            </a:pPr>
            <a:endParaRPr lang="de-AT" dirty="0"/>
          </a:p>
        </p:txBody>
      </p:sp>
      <p:sp>
        <p:nvSpPr>
          <p:cNvPr id="3" name="CasellaDiTesto 2">
            <a:extLst>
              <a:ext uri="{FF2B5EF4-FFF2-40B4-BE49-F238E27FC236}">
                <a16:creationId xmlns:a16="http://schemas.microsoft.com/office/drawing/2014/main" id="{9B11740F-5726-FD2C-7581-50D29748CD5A}"/>
              </a:ext>
            </a:extLst>
          </p:cNvPr>
          <p:cNvSpPr txBox="1"/>
          <p:nvPr/>
        </p:nvSpPr>
        <p:spPr>
          <a:xfrm>
            <a:off x="2397963" y="6313128"/>
            <a:ext cx="8360664" cy="461665"/>
          </a:xfrm>
          <a:prstGeom prst="rect">
            <a:avLst/>
          </a:prstGeom>
          <a:noFill/>
        </p:spPr>
        <p:txBody>
          <a:bodyPr wrap="square" rtlCol="0">
            <a:spAutoFit/>
          </a:bodyPr>
          <a:lstStyle/>
          <a:p>
            <a:r>
              <a:rPr lang="de-AT" sz="1200" dirty="0">
                <a:solidFill>
                  <a:schemeClr val="tx1">
                    <a:lumMod val="65000"/>
                    <a:lumOff val="35000"/>
                  </a:schemeClr>
                </a:solidFill>
              </a:rPr>
              <a:t>Quelle</a:t>
            </a:r>
            <a:r>
              <a:rPr lang="de-AT" sz="1100" dirty="0">
                <a:solidFill>
                  <a:schemeClr val="tx1">
                    <a:lumMod val="65000"/>
                    <a:lumOff val="35000"/>
                  </a:schemeClr>
                </a:solidFill>
                <a:latin typeface="+mj-lt"/>
              </a:rPr>
              <a:t>: </a:t>
            </a:r>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400" dirty="0">
              <a:solidFill>
                <a:schemeClr val="tx1">
                  <a:lumMod val="65000"/>
                  <a:lumOff val="35000"/>
                </a:schemeClr>
              </a:solidFill>
              <a:latin typeface="+mj-lt"/>
            </a:endParaRPr>
          </a:p>
        </p:txBody>
      </p:sp>
    </p:spTree>
    <p:extLst>
      <p:ext uri="{BB962C8B-B14F-4D97-AF65-F5344CB8AC3E}">
        <p14:creationId xmlns:p14="http://schemas.microsoft.com/office/powerpoint/2010/main" val="1839103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rot="16200000">
            <a:off x="630706" y="2654801"/>
            <a:ext cx="5896473" cy="1280890"/>
          </a:xfrm>
        </p:spPr>
        <p:txBody>
          <a:bodyPr>
            <a:normAutofit fontScale="90000"/>
          </a:bodyPr>
          <a:lstStyle/>
          <a:p>
            <a:r>
              <a:rPr lang="de-AT" dirty="0"/>
              <a:t>Größte Herausforderung 3: </a:t>
            </a:r>
            <a:r>
              <a:rPr lang="de-DE" b="1" dirty="0"/>
              <a:t>Alleinige Verantwortung und Belastung als Elternteil</a:t>
            </a:r>
            <a:br>
              <a:rPr lang="de-AT" dirty="0"/>
            </a:br>
            <a:r>
              <a:rPr lang="de-AT" dirty="0"/>
              <a:t>(Word Cloud)</a:t>
            </a:r>
          </a:p>
        </p:txBody>
      </p:sp>
      <p:pic>
        <p:nvPicPr>
          <p:cNvPr id="11" name="Segnaposto contenuto 10">
            <a:extLst>
              <a:ext uri="{FF2B5EF4-FFF2-40B4-BE49-F238E27FC236}">
                <a16:creationId xmlns:a16="http://schemas.microsoft.com/office/drawing/2014/main" id="{E6F2A6F0-8FD2-1A01-5B5A-05D16B24939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501582" y="118204"/>
            <a:ext cx="6621591" cy="6621591"/>
          </a:xfrm>
        </p:spPr>
      </p:pic>
    </p:spTree>
    <p:extLst>
      <p:ext uri="{BB962C8B-B14F-4D97-AF65-F5344CB8AC3E}">
        <p14:creationId xmlns:p14="http://schemas.microsoft.com/office/powerpoint/2010/main" val="2992713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2069255" y="13401"/>
            <a:ext cx="9901953" cy="1280890"/>
          </a:xfrm>
        </p:spPr>
        <p:txBody>
          <a:bodyPr>
            <a:normAutofit fontScale="90000"/>
          </a:bodyPr>
          <a:lstStyle/>
          <a:p>
            <a:r>
              <a:rPr lang="de-AT" dirty="0"/>
              <a:t>Größte Herausforderung 3: </a:t>
            </a:r>
            <a:r>
              <a:rPr lang="de-DE" b="1" dirty="0"/>
              <a:t>Alleinige Verantwortung und Belastung als Elternteil</a:t>
            </a:r>
            <a:br>
              <a:rPr lang="de-DE" b="1" dirty="0"/>
            </a:br>
            <a:r>
              <a:rPr lang="de-AT" sz="2700" dirty="0"/>
              <a:t>(Auszug aus den offenen Antworten)</a:t>
            </a:r>
            <a:endParaRPr lang="de-AT" dirty="0"/>
          </a:p>
        </p:txBody>
      </p:sp>
      <p:sp>
        <p:nvSpPr>
          <p:cNvPr id="3" name="Segnaposto contenuto 4">
            <a:extLst>
              <a:ext uri="{FF2B5EF4-FFF2-40B4-BE49-F238E27FC236}">
                <a16:creationId xmlns:a16="http://schemas.microsoft.com/office/drawing/2014/main" id="{210455AF-29BC-A6A2-F985-12B7B33633DF}"/>
              </a:ext>
            </a:extLst>
          </p:cNvPr>
          <p:cNvSpPr>
            <a:spLocks noGrp="1"/>
          </p:cNvSpPr>
          <p:nvPr>
            <p:ph sz="half" idx="1"/>
          </p:nvPr>
        </p:nvSpPr>
        <p:spPr>
          <a:xfrm>
            <a:off x="2068513" y="1711325"/>
            <a:ext cx="9642475" cy="4750435"/>
          </a:xfrm>
        </p:spPr>
        <p:txBody>
          <a:bodyPr>
            <a:normAutofit fontScale="92500" lnSpcReduction="20000"/>
          </a:bodyPr>
          <a:lstStyle/>
          <a:p>
            <a:pPr marL="0" indent="0">
              <a:buNone/>
            </a:pPr>
            <a:r>
              <a:rPr lang="de-AT" i="1" dirty="0"/>
              <a:t>„</a:t>
            </a:r>
            <a:r>
              <a:rPr lang="de-DE" sz="1800" i="1" u="none" strike="noStrike" dirty="0">
                <a:effectLst/>
              </a:rPr>
              <a:t> - 24/7 da zu sein und zu funktionieren - krank sein geht nicht - keine Hilfe zu haben, weil Familie fehlt “</a:t>
            </a:r>
          </a:p>
          <a:p>
            <a:pPr marL="0" indent="0">
              <a:buNone/>
            </a:pPr>
            <a:r>
              <a:rPr lang="de-DE" sz="1800" i="1" u="none" strike="noStrike" dirty="0">
                <a:effectLst/>
              </a:rPr>
              <a:t>„Jede Entscheidung zu jederzeit alleine treffen zu müssen. Im Grunde genommen keine Zeit für mich zu haben, soziale Kontakte sind auf ein Minimum geschrumpft. “</a:t>
            </a:r>
          </a:p>
          <a:p>
            <a:pPr marL="0" indent="0">
              <a:buNone/>
            </a:pPr>
            <a:r>
              <a:rPr lang="de-DE" i="1" dirty="0"/>
              <a:t>„Spontane Entscheidungen alleine treffen (etwas erlauben oder nicht); wenn ich am Limit war, war niemand da, der mich hätte ablösen oder beruhigen können; jemand zu dem ich die Kinder hätte schicken können, wenn ich eine kurze Auszeit zum wieder Runterkommen brauchte; jemand, der mit mir erzogen hätte. “</a:t>
            </a:r>
          </a:p>
          <a:p>
            <a:pPr marL="0" indent="0">
              <a:buNone/>
            </a:pPr>
            <a:r>
              <a:rPr lang="de-DE" i="1" dirty="0"/>
              <a:t>„</a:t>
            </a:r>
            <a:r>
              <a:rPr lang="it-IT" i="1" dirty="0"/>
              <a:t> </a:t>
            </a:r>
            <a:r>
              <a:rPr lang="de-DE" i="1" dirty="0"/>
              <a:t>Viele einzelne Situationen im Alltag </a:t>
            </a:r>
            <a:r>
              <a:rPr lang="de-DE" i="1" dirty="0" err="1"/>
              <a:t>z.b.</a:t>
            </a:r>
            <a:r>
              <a:rPr lang="de-DE" i="1" dirty="0"/>
              <a:t> bei Krankheit “</a:t>
            </a:r>
          </a:p>
          <a:p>
            <a:pPr marL="0" indent="0">
              <a:buNone/>
            </a:pPr>
            <a:r>
              <a:rPr lang="de-DE" i="1" dirty="0"/>
              <a:t>„Die schönen und die herausfordernden Momente nicht teilen zu können. Wochenenden, wo Kind um 6 Uhr wach und sonst niemand Zeit hat was gemeinsam zu unternehmen„</a:t>
            </a:r>
          </a:p>
          <a:p>
            <a:pPr marL="0" indent="0">
              <a:buNone/>
            </a:pPr>
            <a:r>
              <a:rPr lang="de-DE" i="1" dirty="0"/>
              <a:t>„ Die größte Herausforderung ist, immer für alles allein verantwortlich zu sein, sei es bei der Bewältigung des praktischen Alltags, aber auch bei Entscheidungen. Es fehlt mir der Austausch. Besonders in der Zeit meiner Tumorerkrankung  war die Sorge, wer im Notfall für mein Kind da ist,  fast nicht auszuhalten. Ich bin körperlich und seelisch an meine Grenzen gestoßen.“</a:t>
            </a:r>
          </a:p>
          <a:p>
            <a:pPr marL="0" indent="0">
              <a:buNone/>
            </a:pPr>
            <a:r>
              <a:rPr lang="de-DE" i="1" dirty="0"/>
              <a:t>„</a:t>
            </a:r>
            <a:r>
              <a:rPr lang="it-IT" i="1" dirty="0"/>
              <a:t>La condivisione della responsabilità ed il non avere nessuno a cui appoggiarsi nel caso di bisogno.</a:t>
            </a:r>
            <a:r>
              <a:rPr lang="de-DE" i="1" dirty="0"/>
              <a:t> “</a:t>
            </a:r>
            <a:endParaRPr lang="de-DE" sz="1800" b="0" i="0" u="none" strike="noStrike" dirty="0">
              <a:solidFill>
                <a:srgbClr val="000000"/>
              </a:solidFill>
              <a:effectLst/>
              <a:latin typeface="Calibri" panose="020F0502020204030204" pitchFamily="34" charset="0"/>
            </a:endParaRPr>
          </a:p>
          <a:p>
            <a:pPr marL="0" indent="0">
              <a:buNone/>
            </a:pPr>
            <a:endParaRPr lang="de-AT" dirty="0"/>
          </a:p>
        </p:txBody>
      </p:sp>
      <p:sp>
        <p:nvSpPr>
          <p:cNvPr id="4" name="CasellaDiTesto 3">
            <a:extLst>
              <a:ext uri="{FF2B5EF4-FFF2-40B4-BE49-F238E27FC236}">
                <a16:creationId xmlns:a16="http://schemas.microsoft.com/office/drawing/2014/main" id="{EE941FE5-4E80-9902-F0B9-C9EE3FE6426D}"/>
              </a:ext>
            </a:extLst>
          </p:cNvPr>
          <p:cNvSpPr txBox="1"/>
          <p:nvPr/>
        </p:nvSpPr>
        <p:spPr>
          <a:xfrm>
            <a:off x="2397963" y="6313128"/>
            <a:ext cx="8360664" cy="461665"/>
          </a:xfrm>
          <a:prstGeom prst="rect">
            <a:avLst/>
          </a:prstGeom>
          <a:noFill/>
        </p:spPr>
        <p:txBody>
          <a:bodyPr wrap="square" rtlCol="0">
            <a:spAutoFit/>
          </a:bodyPr>
          <a:lstStyle/>
          <a:p>
            <a:r>
              <a:rPr lang="de-AT" sz="1200" dirty="0">
                <a:solidFill>
                  <a:schemeClr val="tx1">
                    <a:lumMod val="65000"/>
                    <a:lumOff val="35000"/>
                  </a:schemeClr>
                </a:solidFill>
              </a:rPr>
              <a:t>Quelle</a:t>
            </a:r>
            <a:r>
              <a:rPr lang="de-AT" sz="1100" dirty="0">
                <a:solidFill>
                  <a:schemeClr val="tx1">
                    <a:lumMod val="65000"/>
                    <a:lumOff val="35000"/>
                  </a:schemeClr>
                </a:solidFill>
                <a:latin typeface="+mj-lt"/>
              </a:rPr>
              <a:t>: </a:t>
            </a:r>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2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400" dirty="0">
              <a:solidFill>
                <a:schemeClr val="tx1">
                  <a:lumMod val="65000"/>
                  <a:lumOff val="35000"/>
                </a:schemeClr>
              </a:solidFill>
              <a:latin typeface="+mj-lt"/>
            </a:endParaRPr>
          </a:p>
        </p:txBody>
      </p:sp>
    </p:spTree>
    <p:extLst>
      <p:ext uri="{BB962C8B-B14F-4D97-AF65-F5344CB8AC3E}">
        <p14:creationId xmlns:p14="http://schemas.microsoft.com/office/powerpoint/2010/main" val="812404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917081" y="142329"/>
            <a:ext cx="9990306" cy="1280890"/>
          </a:xfrm>
        </p:spPr>
        <p:txBody>
          <a:bodyPr/>
          <a:lstStyle/>
          <a:p>
            <a:r>
              <a:rPr lang="de-AT" dirty="0"/>
              <a:t>Lebenssituation: Wertvollste Ressourcen</a:t>
            </a:r>
          </a:p>
        </p:txBody>
      </p:sp>
      <p:sp>
        <p:nvSpPr>
          <p:cNvPr id="4" name="Segnaposto contenuto 3">
            <a:extLst>
              <a:ext uri="{FF2B5EF4-FFF2-40B4-BE49-F238E27FC236}">
                <a16:creationId xmlns:a16="http://schemas.microsoft.com/office/drawing/2014/main" id="{999F5322-3A3F-28DA-8CB0-BE3FC0D952FA}"/>
              </a:ext>
            </a:extLst>
          </p:cNvPr>
          <p:cNvSpPr>
            <a:spLocks noGrp="1"/>
          </p:cNvSpPr>
          <p:nvPr>
            <p:ph sz="half" idx="1"/>
          </p:nvPr>
        </p:nvSpPr>
        <p:spPr>
          <a:xfrm>
            <a:off x="1917081" y="782774"/>
            <a:ext cx="9990306" cy="4582071"/>
          </a:xfrm>
        </p:spPr>
        <p:txBody>
          <a:bodyPr/>
          <a:lstStyle/>
          <a:p>
            <a:pPr marL="0" indent="0">
              <a:buNone/>
            </a:pPr>
            <a:r>
              <a:rPr lang="de-AT" dirty="0"/>
              <a:t>Insgesamt haben 668 Befragte auf die Frage „</a:t>
            </a:r>
            <a:r>
              <a:rPr lang="de-DE" sz="1800" b="1" i="0" u="none" strike="noStrike" baseline="0" dirty="0">
                <a:effectLst/>
              </a:rPr>
              <a:t>Welches sind/waren für Sie die </a:t>
            </a:r>
            <a:r>
              <a:rPr lang="de-DE" sz="1800" b="1" i="0" u="sng" strike="noStrike" baseline="0" dirty="0">
                <a:effectLst/>
              </a:rPr>
              <a:t>wertvollsten Ressourcen </a:t>
            </a:r>
            <a:r>
              <a:rPr lang="de-DE" sz="1800" b="1" i="0" u="none" strike="noStrike" baseline="0" dirty="0">
                <a:effectLst/>
              </a:rPr>
              <a:t>in dieser Lebenssituation“ </a:t>
            </a:r>
            <a:r>
              <a:rPr lang="de-DE" dirty="0"/>
              <a:t>g</a:t>
            </a:r>
            <a:r>
              <a:rPr lang="de-DE" sz="1800" i="0" u="none" strike="noStrike" baseline="0" dirty="0">
                <a:effectLst/>
              </a:rPr>
              <a:t>eantwortet</a:t>
            </a:r>
            <a:r>
              <a:rPr lang="de-DE" b="1" dirty="0"/>
              <a:t>.* </a:t>
            </a:r>
            <a:r>
              <a:rPr lang="de-AT" dirty="0"/>
              <a:t>Die Antworten wurden analysiert und die Anzahl der genannten Ressourcen verteilt sich wie folgt:</a:t>
            </a:r>
          </a:p>
          <a:p>
            <a:pPr marL="0" indent="0">
              <a:buNone/>
            </a:pPr>
            <a:endParaRPr lang="de-AT" dirty="0"/>
          </a:p>
        </p:txBody>
      </p:sp>
      <p:graphicFrame>
        <p:nvGraphicFramePr>
          <p:cNvPr id="3" name="Grafico 2">
            <a:extLst>
              <a:ext uri="{FF2B5EF4-FFF2-40B4-BE49-F238E27FC236}">
                <a16:creationId xmlns:a16="http://schemas.microsoft.com/office/drawing/2014/main" id="{95861F74-E3A2-903B-1FCE-CC91622175FC}"/>
              </a:ext>
            </a:extLst>
          </p:cNvPr>
          <p:cNvGraphicFramePr>
            <a:graphicFrameLocks/>
          </p:cNvGraphicFramePr>
          <p:nvPr>
            <p:extLst>
              <p:ext uri="{D42A27DB-BD31-4B8C-83A1-F6EECF244321}">
                <p14:modId xmlns:p14="http://schemas.microsoft.com/office/powerpoint/2010/main" val="332946871"/>
              </p:ext>
            </p:extLst>
          </p:nvPr>
        </p:nvGraphicFramePr>
        <p:xfrm>
          <a:off x="2349910" y="1786875"/>
          <a:ext cx="8917858" cy="4492006"/>
        </p:xfrm>
        <a:graphic>
          <a:graphicData uri="http://schemas.openxmlformats.org/drawingml/2006/chart">
            <c:chart xmlns:c="http://schemas.openxmlformats.org/drawingml/2006/chart" xmlns:r="http://schemas.openxmlformats.org/officeDocument/2006/relationships" r:id="rId2"/>
          </a:graphicData>
        </a:graphic>
      </p:graphicFrame>
      <p:sp>
        <p:nvSpPr>
          <p:cNvPr id="5" name="CasellaDiTesto 4">
            <a:extLst>
              <a:ext uri="{FF2B5EF4-FFF2-40B4-BE49-F238E27FC236}">
                <a16:creationId xmlns:a16="http://schemas.microsoft.com/office/drawing/2014/main" id="{3D4116CC-48E6-2B6D-AFDC-AE0F74D4796D}"/>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353183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917081" y="142329"/>
            <a:ext cx="9990306" cy="1280890"/>
          </a:xfrm>
        </p:spPr>
        <p:txBody>
          <a:bodyPr/>
          <a:lstStyle/>
          <a:p>
            <a:r>
              <a:rPr lang="de-AT" dirty="0"/>
              <a:t>Lebenssituation: Wertvollste Ressourcen</a:t>
            </a:r>
          </a:p>
        </p:txBody>
      </p:sp>
      <p:sp>
        <p:nvSpPr>
          <p:cNvPr id="4" name="Segnaposto contenuto 3">
            <a:extLst>
              <a:ext uri="{FF2B5EF4-FFF2-40B4-BE49-F238E27FC236}">
                <a16:creationId xmlns:a16="http://schemas.microsoft.com/office/drawing/2014/main" id="{999F5322-3A3F-28DA-8CB0-BE3FC0D952FA}"/>
              </a:ext>
            </a:extLst>
          </p:cNvPr>
          <p:cNvSpPr>
            <a:spLocks noGrp="1"/>
          </p:cNvSpPr>
          <p:nvPr>
            <p:ph sz="half" idx="1"/>
          </p:nvPr>
        </p:nvSpPr>
        <p:spPr>
          <a:xfrm>
            <a:off x="1917081" y="782774"/>
            <a:ext cx="9990306" cy="4582071"/>
          </a:xfrm>
        </p:spPr>
        <p:txBody>
          <a:bodyPr/>
          <a:lstStyle/>
          <a:p>
            <a:pPr marL="0" indent="0">
              <a:buNone/>
            </a:pPr>
            <a:endParaRPr lang="de-AT" dirty="0"/>
          </a:p>
          <a:p>
            <a:pPr marL="0" indent="0">
              <a:buNone/>
            </a:pPr>
            <a:endParaRPr lang="de-AT" dirty="0"/>
          </a:p>
        </p:txBody>
      </p:sp>
      <p:graphicFrame>
        <p:nvGraphicFramePr>
          <p:cNvPr id="5" name="Grafico 4">
            <a:extLst>
              <a:ext uri="{FF2B5EF4-FFF2-40B4-BE49-F238E27FC236}">
                <a16:creationId xmlns:a16="http://schemas.microsoft.com/office/drawing/2014/main" id="{2E52C1E0-C63B-4D5F-9B4E-8DC9DE1D75D6}"/>
              </a:ext>
            </a:extLst>
          </p:cNvPr>
          <p:cNvGraphicFramePr>
            <a:graphicFrameLocks/>
          </p:cNvGraphicFramePr>
          <p:nvPr>
            <p:extLst>
              <p:ext uri="{D42A27DB-BD31-4B8C-83A1-F6EECF244321}">
                <p14:modId xmlns:p14="http://schemas.microsoft.com/office/powerpoint/2010/main" val="3538348060"/>
              </p:ext>
            </p:extLst>
          </p:nvPr>
        </p:nvGraphicFramePr>
        <p:xfrm>
          <a:off x="2119975" y="914167"/>
          <a:ext cx="9659069" cy="59438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4097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rot="16200000">
            <a:off x="630706" y="2654801"/>
            <a:ext cx="5896473" cy="1280890"/>
          </a:xfrm>
        </p:spPr>
        <p:txBody>
          <a:bodyPr>
            <a:normAutofit fontScale="90000"/>
          </a:bodyPr>
          <a:lstStyle/>
          <a:p>
            <a:r>
              <a:rPr lang="de-AT" dirty="0"/>
              <a:t>Wertvollste Ressourcen 1: </a:t>
            </a:r>
            <a:r>
              <a:rPr lang="de-AT" b="1" dirty="0"/>
              <a:t>Unterstützung durch Familie</a:t>
            </a:r>
            <a:br>
              <a:rPr lang="de-AT" dirty="0"/>
            </a:br>
            <a:r>
              <a:rPr lang="de-AT" dirty="0"/>
              <a:t>(Word Cloud)</a:t>
            </a:r>
          </a:p>
        </p:txBody>
      </p:sp>
      <p:pic>
        <p:nvPicPr>
          <p:cNvPr id="6" name="Segnaposto contenuto 5">
            <a:extLst>
              <a:ext uri="{FF2B5EF4-FFF2-40B4-BE49-F238E27FC236}">
                <a16:creationId xmlns:a16="http://schemas.microsoft.com/office/drawing/2014/main" id="{1E2B5AA0-5027-EFA6-1053-568A1C4F9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442589" y="118204"/>
            <a:ext cx="6621591" cy="6621591"/>
          </a:xfrm>
        </p:spPr>
      </p:pic>
    </p:spTree>
    <p:extLst>
      <p:ext uri="{BB962C8B-B14F-4D97-AF65-F5344CB8AC3E}">
        <p14:creationId xmlns:p14="http://schemas.microsoft.com/office/powerpoint/2010/main" val="2256798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730478" y="427465"/>
            <a:ext cx="10461522" cy="1280890"/>
          </a:xfrm>
        </p:spPr>
        <p:txBody>
          <a:bodyPr>
            <a:normAutofit fontScale="90000"/>
          </a:bodyPr>
          <a:lstStyle/>
          <a:p>
            <a:r>
              <a:rPr lang="de-AT" sz="3600" b="1" dirty="0"/>
              <a:t>Europa: Familien mit nur einem Erwachsenen und mind. einem </a:t>
            </a:r>
            <a:r>
              <a:rPr lang="de-AT" b="1" dirty="0"/>
              <a:t>m</a:t>
            </a:r>
            <a:r>
              <a:rPr lang="de-AT" sz="3600" b="1" dirty="0"/>
              <a:t>inderjährigen Kind </a:t>
            </a:r>
            <a:r>
              <a:rPr lang="de-AT" sz="2700" b="1" dirty="0"/>
              <a:t>(% auf Haushalte insgesamt, Vergleich 2009 – 2019 </a:t>
            </a:r>
            <a:r>
              <a:rPr lang="de-AT" sz="2700" b="1" dirty="0" err="1"/>
              <a:t>by</a:t>
            </a:r>
            <a:r>
              <a:rPr lang="de-AT" sz="2700" b="1" dirty="0"/>
              <a:t> Gender)</a:t>
            </a:r>
            <a:endParaRPr lang="de-AT" b="1" dirty="0"/>
          </a:p>
        </p:txBody>
      </p:sp>
      <p:sp>
        <p:nvSpPr>
          <p:cNvPr id="5" name="CasellaDiTesto 4">
            <a:extLst>
              <a:ext uri="{FF2B5EF4-FFF2-40B4-BE49-F238E27FC236}">
                <a16:creationId xmlns:a16="http://schemas.microsoft.com/office/drawing/2014/main" id="{0F8D9E22-497D-91BB-879D-04748A7F97FA}"/>
              </a:ext>
            </a:extLst>
          </p:cNvPr>
          <p:cNvSpPr txBox="1"/>
          <p:nvPr/>
        </p:nvSpPr>
        <p:spPr>
          <a:xfrm>
            <a:off x="7488936" y="2201481"/>
            <a:ext cx="4338469" cy="4142096"/>
          </a:xfrm>
          <a:prstGeom prst="rect">
            <a:avLst/>
          </a:prstGeom>
          <a:noFill/>
        </p:spPr>
        <p:txBody>
          <a:bodyPr wrap="square" rtlCol="0">
            <a:spAutoFit/>
          </a:bodyPr>
          <a:lstStyle/>
          <a:p>
            <a:pPr algn="just">
              <a:lnSpc>
                <a:spcPct val="150000"/>
              </a:lnSpc>
              <a:spcAft>
                <a:spcPts val="800"/>
              </a:spcAft>
            </a:pPr>
            <a:r>
              <a:rPr lang="de-DE" sz="14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Die Anzahl der Haushalte mit alleinerziehenden Erwachsenen und Kindern hat zwischen 2009 und 2019 in der EU-27 im Durchschnitt zugenommen, wobei Frauen wesentlich häufiger solche Haushalte führen als Männer. </a:t>
            </a:r>
            <a:r>
              <a:rPr lang="de-DE" sz="14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Haushalte mit Kindern, die von einem alleinstehenden Erwachsenen geführt werden, machten 2019 14 % aller europäischen Haushalte aus</a:t>
            </a:r>
            <a:r>
              <a:rPr lang="de-DE" sz="14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zusammengesetzt aus 11 % von Frauen alleine geführten Haushalten und 3 % alleine von Männern geführten Haushalten.</a:t>
            </a:r>
          </a:p>
          <a:p>
            <a:pPr algn="just">
              <a:lnSpc>
                <a:spcPct val="150000"/>
              </a:lnSpc>
              <a:spcAft>
                <a:spcPts val="800"/>
              </a:spcAft>
            </a:pPr>
            <a:r>
              <a:rPr lang="de-DE" sz="700" dirty="0">
                <a:effectLst/>
                <a:latin typeface="Calibri" panose="020F0502020204030204" pitchFamily="34" charset="0"/>
                <a:ea typeface="Calibri" panose="020F0502020204030204" pitchFamily="34" charset="0"/>
                <a:cs typeface="Arial" panose="020B0604020202020204" pitchFamily="34" charset="0"/>
              </a:rPr>
              <a:t>Quelle: The </a:t>
            </a:r>
            <a:r>
              <a:rPr lang="de-DE" sz="700" dirty="0" err="1">
                <a:effectLst/>
                <a:latin typeface="Calibri" panose="020F0502020204030204" pitchFamily="34" charset="0"/>
                <a:ea typeface="Calibri" panose="020F0502020204030204" pitchFamily="34" charset="0"/>
                <a:cs typeface="Arial" panose="020B0604020202020204" pitchFamily="34" charset="0"/>
              </a:rPr>
              <a:t>situation</a:t>
            </a:r>
            <a:r>
              <a:rPr lang="de-DE" sz="700" dirty="0">
                <a:effectLst/>
                <a:latin typeface="Calibri" panose="020F0502020204030204" pitchFamily="34" charset="0"/>
                <a:ea typeface="Calibri" panose="020F0502020204030204" pitchFamily="34" charset="0"/>
                <a:cs typeface="Arial" panose="020B0604020202020204" pitchFamily="34" charset="0"/>
              </a:rPr>
              <a:t> </a:t>
            </a:r>
            <a:r>
              <a:rPr lang="de-DE" sz="700" dirty="0" err="1">
                <a:effectLst/>
                <a:latin typeface="Calibri" panose="020F0502020204030204" pitchFamily="34" charset="0"/>
                <a:ea typeface="Calibri" panose="020F0502020204030204" pitchFamily="34" charset="0"/>
                <a:cs typeface="Arial" panose="020B0604020202020204" pitchFamily="34" charset="0"/>
              </a:rPr>
              <a:t>of</a:t>
            </a:r>
            <a:r>
              <a:rPr lang="de-DE" sz="700" dirty="0">
                <a:effectLst/>
                <a:latin typeface="Calibri" panose="020F0502020204030204" pitchFamily="34" charset="0"/>
                <a:ea typeface="Calibri" panose="020F0502020204030204" pitchFamily="34" charset="0"/>
                <a:cs typeface="Arial" panose="020B0604020202020204" pitchFamily="34" charset="0"/>
              </a:rPr>
              <a:t> </a:t>
            </a:r>
            <a:r>
              <a:rPr lang="de-DE" sz="700" dirty="0" err="1">
                <a:effectLst/>
                <a:latin typeface="Calibri" panose="020F0502020204030204" pitchFamily="34" charset="0"/>
                <a:ea typeface="Calibri" panose="020F0502020204030204" pitchFamily="34" charset="0"/>
                <a:cs typeface="Arial" panose="020B0604020202020204" pitchFamily="34" charset="0"/>
              </a:rPr>
              <a:t>single</a:t>
            </a:r>
            <a:r>
              <a:rPr lang="de-DE" sz="700" dirty="0">
                <a:effectLst/>
                <a:latin typeface="Calibri" panose="020F0502020204030204" pitchFamily="34" charset="0"/>
                <a:ea typeface="Calibri" panose="020F0502020204030204" pitchFamily="34" charset="0"/>
                <a:cs typeface="Arial" panose="020B0604020202020204" pitchFamily="34" charset="0"/>
              </a:rPr>
              <a:t> </a:t>
            </a:r>
            <a:r>
              <a:rPr lang="de-DE" sz="700" dirty="0" err="1">
                <a:effectLst/>
                <a:latin typeface="Calibri" panose="020F0502020204030204" pitchFamily="34" charset="0"/>
                <a:ea typeface="Calibri" panose="020F0502020204030204" pitchFamily="34" charset="0"/>
                <a:cs typeface="Arial" panose="020B0604020202020204" pitchFamily="34" charset="0"/>
              </a:rPr>
              <a:t>parents</a:t>
            </a:r>
            <a:r>
              <a:rPr lang="de-DE" sz="700" dirty="0">
                <a:effectLst/>
                <a:latin typeface="Calibri" panose="020F0502020204030204" pitchFamily="34" charset="0"/>
                <a:ea typeface="Calibri" panose="020F0502020204030204" pitchFamily="34" charset="0"/>
                <a:cs typeface="Arial" panose="020B0604020202020204" pitchFamily="34" charset="0"/>
              </a:rPr>
              <a:t> in </a:t>
            </a:r>
            <a:r>
              <a:rPr lang="de-DE" sz="700" dirty="0" err="1">
                <a:effectLst/>
                <a:latin typeface="Calibri" panose="020F0502020204030204" pitchFamily="34" charset="0"/>
                <a:ea typeface="Calibri" panose="020F0502020204030204" pitchFamily="34" charset="0"/>
                <a:cs typeface="Arial" panose="020B0604020202020204" pitchFamily="34" charset="0"/>
              </a:rPr>
              <a:t>the</a:t>
            </a:r>
            <a:r>
              <a:rPr lang="de-DE" sz="700" dirty="0">
                <a:effectLst/>
                <a:latin typeface="Calibri" panose="020F0502020204030204" pitchFamily="34" charset="0"/>
                <a:ea typeface="Calibri" panose="020F0502020204030204" pitchFamily="34" charset="0"/>
                <a:cs typeface="Arial" panose="020B0604020202020204" pitchFamily="34" charset="0"/>
              </a:rPr>
              <a:t> EU, Policy Department </a:t>
            </a:r>
            <a:r>
              <a:rPr lang="de-DE" sz="700" dirty="0" err="1">
                <a:effectLst/>
                <a:latin typeface="Calibri" panose="020F0502020204030204" pitchFamily="34" charset="0"/>
                <a:ea typeface="Calibri" panose="020F0502020204030204" pitchFamily="34" charset="0"/>
                <a:cs typeface="Arial" panose="020B0604020202020204" pitchFamily="34" charset="0"/>
              </a:rPr>
              <a:t>for</a:t>
            </a:r>
            <a:r>
              <a:rPr lang="de-DE" sz="700" dirty="0">
                <a:effectLst/>
                <a:latin typeface="Calibri" panose="020F0502020204030204" pitchFamily="34" charset="0"/>
                <a:ea typeface="Calibri" panose="020F0502020204030204" pitchFamily="34" charset="0"/>
                <a:cs typeface="Arial" panose="020B0604020202020204" pitchFamily="34" charset="0"/>
              </a:rPr>
              <a:t> Citizens’ Rights and Constitutional Affairs </a:t>
            </a:r>
            <a:r>
              <a:rPr lang="de-DE" sz="700" dirty="0" err="1">
                <a:effectLst/>
                <a:latin typeface="Calibri" panose="020F0502020204030204" pitchFamily="34" charset="0"/>
                <a:ea typeface="Calibri" panose="020F0502020204030204" pitchFamily="34" charset="0"/>
                <a:cs typeface="Arial" panose="020B0604020202020204" pitchFamily="34" charset="0"/>
              </a:rPr>
              <a:t>Directorate</a:t>
            </a:r>
            <a:r>
              <a:rPr lang="de-DE" sz="700" dirty="0">
                <a:effectLst/>
                <a:latin typeface="Calibri" panose="020F0502020204030204" pitchFamily="34" charset="0"/>
                <a:ea typeface="Calibri" panose="020F0502020204030204" pitchFamily="34" charset="0"/>
                <a:cs typeface="Arial" panose="020B0604020202020204" pitchFamily="34" charset="0"/>
              </a:rPr>
              <a:t>-General </a:t>
            </a:r>
            <a:r>
              <a:rPr lang="de-DE" sz="700" dirty="0" err="1">
                <a:effectLst/>
                <a:latin typeface="Calibri" panose="020F0502020204030204" pitchFamily="34" charset="0"/>
                <a:ea typeface="Calibri" panose="020F0502020204030204" pitchFamily="34" charset="0"/>
                <a:cs typeface="Arial" panose="020B0604020202020204" pitchFamily="34" charset="0"/>
              </a:rPr>
              <a:t>for</a:t>
            </a:r>
            <a:r>
              <a:rPr lang="de-DE" sz="700" dirty="0">
                <a:effectLst/>
                <a:latin typeface="Calibri" panose="020F0502020204030204" pitchFamily="34" charset="0"/>
                <a:ea typeface="Calibri" panose="020F0502020204030204" pitchFamily="34" charset="0"/>
                <a:cs typeface="Arial" panose="020B0604020202020204" pitchFamily="34" charset="0"/>
              </a:rPr>
              <a:t> Internal </a:t>
            </a:r>
            <a:r>
              <a:rPr lang="de-DE" sz="700" dirty="0" err="1">
                <a:effectLst/>
                <a:latin typeface="Calibri" panose="020F0502020204030204" pitchFamily="34" charset="0"/>
                <a:ea typeface="Calibri" panose="020F0502020204030204" pitchFamily="34" charset="0"/>
                <a:cs typeface="Arial" panose="020B0604020202020204" pitchFamily="34" charset="0"/>
              </a:rPr>
              <a:t>Policies</a:t>
            </a:r>
            <a:r>
              <a:rPr lang="de-DE" sz="700" dirty="0">
                <a:effectLst/>
                <a:latin typeface="Calibri" panose="020F0502020204030204" pitchFamily="34" charset="0"/>
                <a:ea typeface="Calibri" panose="020F0502020204030204" pitchFamily="34" charset="0"/>
                <a:cs typeface="Arial" panose="020B0604020202020204" pitchFamily="34" charset="0"/>
              </a:rPr>
              <a:t>, European </a:t>
            </a:r>
            <a:r>
              <a:rPr lang="de-DE" sz="700" dirty="0" err="1">
                <a:effectLst/>
                <a:latin typeface="Calibri" panose="020F0502020204030204" pitchFamily="34" charset="0"/>
                <a:ea typeface="Calibri" panose="020F0502020204030204" pitchFamily="34" charset="0"/>
                <a:cs typeface="Arial" panose="020B0604020202020204" pitchFamily="34" charset="0"/>
              </a:rPr>
              <a:t>Parliament</a:t>
            </a:r>
            <a:r>
              <a:rPr lang="de-DE" sz="700" dirty="0">
                <a:effectLst/>
                <a:latin typeface="Calibri" panose="020F0502020204030204" pitchFamily="34" charset="0"/>
                <a:ea typeface="Calibri" panose="020F0502020204030204" pitchFamily="34" charset="0"/>
                <a:cs typeface="Arial" panose="020B0604020202020204" pitchFamily="34" charset="0"/>
              </a:rPr>
              <a:t> (November 2020) </a:t>
            </a:r>
            <a:r>
              <a:rPr lang="de-DE" sz="700" dirty="0">
                <a:solidFill>
                  <a:srgbClr val="555555"/>
                </a:solidFill>
                <a:effectLst/>
                <a:latin typeface="Roboto" panose="02000000000000000000" pitchFamily="2" charset="0"/>
                <a:ea typeface="Calibri" panose="020F0502020204030204" pitchFamily="34" charset="0"/>
                <a:cs typeface="Arial" panose="020B0604020202020204" pitchFamily="34" charset="0"/>
              </a:rPr>
              <a:t>DOI:</a:t>
            </a:r>
            <a:r>
              <a:rPr lang="de-DE" sz="700" u="sng" dirty="0">
                <a:solidFill>
                  <a:srgbClr val="0000FF"/>
                </a:solidFill>
                <a:effectLst/>
                <a:latin typeface="Roboto" panose="02000000000000000000" pitchFamily="2" charset="0"/>
                <a:ea typeface="Calibri" panose="020F0502020204030204" pitchFamily="34" charset="0"/>
                <a:cs typeface="Arial" panose="020B0604020202020204" pitchFamily="34" charset="0"/>
                <a:hlinkClick r:id="rId2"/>
              </a:rPr>
              <a:t>10.2861/214</a:t>
            </a:r>
            <a:endParaRPr lang="de-DE" sz="7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endParaRPr lang="de-DE"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C0EBEF42-6523-EC08-0232-C2ACEF416D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0234" y="2127504"/>
            <a:ext cx="6118860" cy="4450080"/>
          </a:xfrm>
          <a:prstGeom prst="rect">
            <a:avLst/>
          </a:prstGeom>
          <a:noFill/>
          <a:ln>
            <a:noFill/>
          </a:ln>
        </p:spPr>
      </p:pic>
    </p:spTree>
    <p:extLst>
      <p:ext uri="{BB962C8B-B14F-4D97-AF65-F5344CB8AC3E}">
        <p14:creationId xmlns:p14="http://schemas.microsoft.com/office/powerpoint/2010/main" val="3664760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730477" y="306333"/>
            <a:ext cx="10186220" cy="1280890"/>
          </a:xfrm>
        </p:spPr>
        <p:txBody>
          <a:bodyPr>
            <a:normAutofit/>
          </a:bodyPr>
          <a:lstStyle/>
          <a:p>
            <a:r>
              <a:rPr lang="de-AT" dirty="0"/>
              <a:t>Wertvollste Ressource 1: </a:t>
            </a:r>
            <a:r>
              <a:rPr lang="de-AT" b="1" dirty="0"/>
              <a:t>Unterstützung durch Familie </a:t>
            </a:r>
            <a:r>
              <a:rPr lang="de-AT" sz="2400" dirty="0"/>
              <a:t>(Auszug aus den offenen Antworten)</a:t>
            </a:r>
            <a:endParaRPr lang="de-AT" dirty="0"/>
          </a:p>
        </p:txBody>
      </p:sp>
      <p:sp>
        <p:nvSpPr>
          <p:cNvPr id="4" name="Segnaposto contenuto 4">
            <a:extLst>
              <a:ext uri="{FF2B5EF4-FFF2-40B4-BE49-F238E27FC236}">
                <a16:creationId xmlns:a16="http://schemas.microsoft.com/office/drawing/2014/main" id="{0C9FC44F-E459-A242-0B3D-E48DB564FEE8}"/>
              </a:ext>
            </a:extLst>
          </p:cNvPr>
          <p:cNvSpPr>
            <a:spLocks noGrp="1"/>
          </p:cNvSpPr>
          <p:nvPr>
            <p:ph sz="half" idx="1"/>
          </p:nvPr>
        </p:nvSpPr>
        <p:spPr>
          <a:xfrm>
            <a:off x="1936186" y="1740821"/>
            <a:ext cx="9980511" cy="4619339"/>
          </a:xfrm>
        </p:spPr>
        <p:txBody>
          <a:bodyPr>
            <a:normAutofit lnSpcReduction="10000"/>
          </a:bodyPr>
          <a:lstStyle/>
          <a:p>
            <a:pPr marL="0" indent="0">
              <a:buNone/>
            </a:pPr>
            <a:r>
              <a:rPr lang="de-AT" i="1" dirty="0"/>
              <a:t>„</a:t>
            </a:r>
            <a:r>
              <a:rPr lang="de-DE" sz="1800" i="1" u="none" strike="noStrike" dirty="0">
                <a:effectLst/>
              </a:rPr>
              <a:t> - Meine Schwiegermutter war trotz allem eine große Unterstützung, schaute auf die Kinder. - Gespräche mit Cousine“</a:t>
            </a:r>
          </a:p>
          <a:p>
            <a:pPr marL="0" indent="0">
              <a:buNone/>
            </a:pPr>
            <a:r>
              <a:rPr lang="de-DE" sz="1800" i="1" u="none" strike="noStrike" dirty="0">
                <a:effectLst/>
              </a:rPr>
              <a:t>„ Das meine Mutter mir die Einkäufe erledigt hat, da ich vom Haus nicht weg komme wenn das Kind krank ist. Und im Allgemeinen meine Familie (Mutter und Schwägerinnen) die auf mein Kind schauen wenn ich arbeiten bin.“</a:t>
            </a:r>
          </a:p>
          <a:p>
            <a:pPr marL="0" indent="0">
              <a:buNone/>
            </a:pPr>
            <a:r>
              <a:rPr lang="de-DE" i="1" dirty="0"/>
              <a:t>„ Hinterhalt meiner Familie, meiner Eltern vor allem, in jeglicher Hinsicht.“</a:t>
            </a:r>
          </a:p>
          <a:p>
            <a:pPr marL="0" indent="0">
              <a:buNone/>
            </a:pPr>
            <a:r>
              <a:rPr lang="de-DE" i="1" dirty="0"/>
              <a:t>„</a:t>
            </a:r>
            <a:r>
              <a:rPr lang="it-IT" i="1" dirty="0"/>
              <a:t> Le risorse sono state sicuramente i miei genitori</a:t>
            </a:r>
            <a:r>
              <a:rPr lang="de-DE" i="1" dirty="0"/>
              <a:t>“</a:t>
            </a:r>
          </a:p>
          <a:p>
            <a:pPr marL="0" indent="0">
              <a:buNone/>
            </a:pPr>
            <a:r>
              <a:rPr lang="de-DE" i="1" dirty="0"/>
              <a:t>„ Mein Vater, der meine Kinder zu ihren Terminen bringt, wenn ich es aus beruflichen Gründen nicht schaffe. „</a:t>
            </a:r>
          </a:p>
          <a:p>
            <a:pPr marL="0" indent="0">
              <a:buNone/>
            </a:pPr>
            <a:r>
              <a:rPr lang="de-DE" i="1" dirty="0"/>
              <a:t>„ Meine Eltern waren besonders in dieser Zeit eine große Unterstützung, da ich so zumindest ein paar Stunden in der Woche arbeiten gehen konnte.“</a:t>
            </a:r>
          </a:p>
          <a:p>
            <a:pPr marL="0" indent="0">
              <a:buNone/>
            </a:pPr>
            <a:r>
              <a:rPr lang="de-DE" i="1" dirty="0"/>
              <a:t>„ Meine Familie obwohl sie weiter weg wohnte, meine Schwester wohnte mir näher half und hilft auch heute noch.“</a:t>
            </a:r>
          </a:p>
          <a:p>
            <a:pPr marL="0" indent="0">
              <a:buNone/>
            </a:pPr>
            <a:r>
              <a:rPr lang="de-DE" i="1" dirty="0"/>
              <a:t>„Ohne Großeltern hätte ich es nicht geschafft, und würde ich es noch nicht schaffen.“</a:t>
            </a:r>
            <a:endParaRPr lang="de-AT" dirty="0"/>
          </a:p>
        </p:txBody>
      </p:sp>
      <p:sp>
        <p:nvSpPr>
          <p:cNvPr id="3" name="CasellaDiTesto 2">
            <a:extLst>
              <a:ext uri="{FF2B5EF4-FFF2-40B4-BE49-F238E27FC236}">
                <a16:creationId xmlns:a16="http://schemas.microsoft.com/office/drawing/2014/main" id="{4E1F5E1D-4252-BE51-0273-776B8C113CA3}"/>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1882170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rot="16200000">
            <a:off x="506471" y="2550231"/>
            <a:ext cx="6144944" cy="1280890"/>
          </a:xfrm>
        </p:spPr>
        <p:txBody>
          <a:bodyPr>
            <a:normAutofit fontScale="90000"/>
          </a:bodyPr>
          <a:lstStyle/>
          <a:p>
            <a:r>
              <a:rPr lang="de-AT" dirty="0"/>
              <a:t>Wertvollste Ressourcen 2: </a:t>
            </a:r>
            <a:r>
              <a:rPr lang="de-AT" b="1" dirty="0"/>
              <a:t>Unterstützung durch Freunde/Bekannte</a:t>
            </a:r>
            <a:br>
              <a:rPr lang="de-AT" dirty="0"/>
            </a:br>
            <a:r>
              <a:rPr lang="de-AT" dirty="0"/>
              <a:t>(Word Cloud)</a:t>
            </a:r>
          </a:p>
        </p:txBody>
      </p:sp>
      <p:pic>
        <p:nvPicPr>
          <p:cNvPr id="7" name="Segnaposto contenuto 6">
            <a:extLst>
              <a:ext uri="{FF2B5EF4-FFF2-40B4-BE49-F238E27FC236}">
                <a16:creationId xmlns:a16="http://schemas.microsoft.com/office/drawing/2014/main" id="{B48485B6-BA11-CD81-B7FA-F9168A60FA2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354099" y="118203"/>
            <a:ext cx="6690417" cy="6690417"/>
          </a:xfrm>
        </p:spPr>
      </p:pic>
    </p:spTree>
    <p:extLst>
      <p:ext uri="{BB962C8B-B14F-4D97-AF65-F5344CB8AC3E}">
        <p14:creationId xmlns:p14="http://schemas.microsoft.com/office/powerpoint/2010/main" val="1871498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730477" y="306333"/>
            <a:ext cx="10186220" cy="1280890"/>
          </a:xfrm>
        </p:spPr>
        <p:txBody>
          <a:bodyPr>
            <a:normAutofit/>
          </a:bodyPr>
          <a:lstStyle/>
          <a:p>
            <a:r>
              <a:rPr lang="de-AT" dirty="0"/>
              <a:t>Wertvollste Ressource 2: </a:t>
            </a:r>
            <a:r>
              <a:rPr lang="de-AT" b="1" dirty="0"/>
              <a:t>Unterstützung durch Freunde/Bekannte </a:t>
            </a:r>
            <a:r>
              <a:rPr lang="de-AT" sz="2400" dirty="0"/>
              <a:t>(Auszug aus den offenen Antworten)</a:t>
            </a:r>
            <a:endParaRPr lang="de-AT" dirty="0"/>
          </a:p>
        </p:txBody>
      </p:sp>
      <p:sp>
        <p:nvSpPr>
          <p:cNvPr id="4" name="Segnaposto contenuto 4">
            <a:extLst>
              <a:ext uri="{FF2B5EF4-FFF2-40B4-BE49-F238E27FC236}">
                <a16:creationId xmlns:a16="http://schemas.microsoft.com/office/drawing/2014/main" id="{0C9FC44F-E459-A242-0B3D-E48DB564FEE8}"/>
              </a:ext>
            </a:extLst>
          </p:cNvPr>
          <p:cNvSpPr>
            <a:spLocks noGrp="1"/>
          </p:cNvSpPr>
          <p:nvPr>
            <p:ph sz="half" idx="1"/>
          </p:nvPr>
        </p:nvSpPr>
        <p:spPr>
          <a:xfrm>
            <a:off x="1730477" y="1640342"/>
            <a:ext cx="9901853" cy="4619667"/>
          </a:xfrm>
        </p:spPr>
        <p:txBody>
          <a:bodyPr>
            <a:normAutofit lnSpcReduction="10000"/>
          </a:bodyPr>
          <a:lstStyle/>
          <a:p>
            <a:pPr marL="0" indent="0">
              <a:buNone/>
            </a:pPr>
            <a:r>
              <a:rPr lang="de-AT" i="1" dirty="0"/>
              <a:t>„</a:t>
            </a:r>
            <a:r>
              <a:rPr lang="de-DE" sz="1800" i="1" u="none" strike="noStrike" dirty="0">
                <a:effectLst/>
              </a:rPr>
              <a:t> Freunde mit denen ich reden konnte,  andere Mütter die wussten wovon ich rede und die mir mit Rat und Tat zur Seite standen.“</a:t>
            </a:r>
          </a:p>
          <a:p>
            <a:pPr marL="0" indent="0">
              <a:buNone/>
            </a:pPr>
            <a:r>
              <a:rPr lang="de-DE" sz="1800" i="1" u="none" strike="noStrike" dirty="0">
                <a:effectLst/>
              </a:rPr>
              <a:t>„ Dass die Vermieter volles Verständnis/Mitleid hatten, wenn die Miete nicht bezahlt werden konnte. Sie haben so lange gewartet, bis ich nach vier Jahren eine Sozialwohnung bekam.“</a:t>
            </a:r>
          </a:p>
          <a:p>
            <a:pPr marL="0" indent="0">
              <a:buNone/>
            </a:pPr>
            <a:r>
              <a:rPr lang="de-DE" i="1" dirty="0"/>
              <a:t>„ Eine Bekannte, die mir die Tochter manchmal von der Schule abgeholt hat“</a:t>
            </a:r>
          </a:p>
          <a:p>
            <a:pPr marL="0" indent="0">
              <a:buNone/>
            </a:pPr>
            <a:r>
              <a:rPr lang="de-DE" i="1" dirty="0"/>
              <a:t>„</a:t>
            </a:r>
            <a:r>
              <a:rPr lang="it-IT" i="1" dirty="0"/>
              <a:t> </a:t>
            </a:r>
            <a:r>
              <a:rPr lang="de-DE" i="1" dirty="0"/>
              <a:t>Mein persönliches Umfeld.... Freunde und Chef die einen unterstützen“</a:t>
            </a:r>
          </a:p>
          <a:p>
            <a:pPr marL="0" indent="0">
              <a:buNone/>
            </a:pPr>
            <a:r>
              <a:rPr lang="de-DE" i="1" dirty="0"/>
              <a:t>„ Nachbarn helfen Kind zu betreuen.. „</a:t>
            </a:r>
          </a:p>
          <a:p>
            <a:pPr marL="0" indent="0">
              <a:buNone/>
            </a:pPr>
            <a:r>
              <a:rPr lang="de-DE" i="1" dirty="0"/>
              <a:t>„ Gute Freundin zum Anrufen. Andere Mütter die mal einspringen“</a:t>
            </a:r>
          </a:p>
          <a:p>
            <a:pPr marL="0" indent="0">
              <a:buNone/>
            </a:pPr>
            <a:r>
              <a:rPr lang="de-DE" i="1" dirty="0"/>
              <a:t>„ Gespräche mit Frauen in ähnlichen Situationen“</a:t>
            </a:r>
          </a:p>
          <a:p>
            <a:pPr marL="0" indent="0">
              <a:buNone/>
            </a:pPr>
            <a:r>
              <a:rPr lang="de-DE" i="1" dirty="0"/>
              <a:t>„ Meine Freunde waren meine Ressourcen!“</a:t>
            </a:r>
          </a:p>
          <a:p>
            <a:pPr marL="0" indent="0">
              <a:buNone/>
            </a:pPr>
            <a:r>
              <a:rPr lang="de-DE" i="1" dirty="0"/>
              <a:t>„ Das Finden und Zusammentreffen mit anderen Alleinerzieherinnen/</a:t>
            </a:r>
            <a:r>
              <a:rPr lang="de-DE" i="1" dirty="0" err="1"/>
              <a:t>zieher</a:t>
            </a:r>
            <a:r>
              <a:rPr lang="de-DE" i="1" dirty="0"/>
              <a:t>, um in vielseitigen Gesprächsgruppen unsere umfassenden Situationen und Probleme zu definieren und im daraus entstandenen Verein, Hilfe anzubieten.“</a:t>
            </a:r>
            <a:endParaRPr lang="de-AT" dirty="0"/>
          </a:p>
        </p:txBody>
      </p:sp>
      <p:sp>
        <p:nvSpPr>
          <p:cNvPr id="3" name="CasellaDiTesto 2">
            <a:extLst>
              <a:ext uri="{FF2B5EF4-FFF2-40B4-BE49-F238E27FC236}">
                <a16:creationId xmlns:a16="http://schemas.microsoft.com/office/drawing/2014/main" id="{F3EEE22E-B1EC-E13B-5170-16B4CFDA0F06}"/>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1020178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rot="16200000">
            <a:off x="506471" y="2550231"/>
            <a:ext cx="6144944" cy="1280890"/>
          </a:xfrm>
        </p:spPr>
        <p:txBody>
          <a:bodyPr>
            <a:normAutofit fontScale="90000"/>
          </a:bodyPr>
          <a:lstStyle/>
          <a:p>
            <a:r>
              <a:rPr lang="de-AT" dirty="0"/>
              <a:t>Wertvollste Ressourcen 3: </a:t>
            </a:r>
            <a:r>
              <a:rPr lang="de-DE" b="1" dirty="0"/>
              <a:t>Liebe und Beziehung zu Kind/</a:t>
            </a:r>
            <a:r>
              <a:rPr lang="de-DE" b="1" dirty="0" err="1"/>
              <a:t>ern</a:t>
            </a:r>
            <a:br>
              <a:rPr lang="de-AT" dirty="0"/>
            </a:br>
            <a:r>
              <a:rPr lang="de-AT" dirty="0"/>
              <a:t>(Word Cloud)</a:t>
            </a:r>
          </a:p>
        </p:txBody>
      </p:sp>
      <p:pic>
        <p:nvPicPr>
          <p:cNvPr id="6" name="Segnaposto contenuto 5">
            <a:extLst>
              <a:ext uri="{FF2B5EF4-FFF2-40B4-BE49-F238E27FC236}">
                <a16:creationId xmlns:a16="http://schemas.microsoft.com/office/drawing/2014/main" id="{45238B10-1F0C-9EF1-EC6D-035066707E4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504749" y="150050"/>
            <a:ext cx="6557900" cy="6557900"/>
          </a:xfrm>
        </p:spPr>
      </p:pic>
    </p:spTree>
    <p:extLst>
      <p:ext uri="{BB962C8B-B14F-4D97-AF65-F5344CB8AC3E}">
        <p14:creationId xmlns:p14="http://schemas.microsoft.com/office/powerpoint/2010/main" val="1741193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730477" y="306333"/>
            <a:ext cx="10186220" cy="1280890"/>
          </a:xfrm>
        </p:spPr>
        <p:txBody>
          <a:bodyPr>
            <a:normAutofit/>
          </a:bodyPr>
          <a:lstStyle/>
          <a:p>
            <a:r>
              <a:rPr lang="de-AT" dirty="0"/>
              <a:t>Wertvollste Ressource 3: </a:t>
            </a:r>
            <a:r>
              <a:rPr lang="de-DE" b="1" dirty="0"/>
              <a:t>Liebe und Beziehung zu Kind/</a:t>
            </a:r>
            <a:r>
              <a:rPr lang="de-DE" b="1" dirty="0" err="1"/>
              <a:t>ern</a:t>
            </a:r>
            <a:r>
              <a:rPr lang="de-AT" b="1" dirty="0"/>
              <a:t> </a:t>
            </a:r>
            <a:r>
              <a:rPr lang="de-AT" sz="2400" dirty="0"/>
              <a:t>(Auszug aus den offenen Antworten)</a:t>
            </a:r>
            <a:endParaRPr lang="de-AT" dirty="0"/>
          </a:p>
        </p:txBody>
      </p:sp>
      <p:sp>
        <p:nvSpPr>
          <p:cNvPr id="4" name="Segnaposto contenuto 4">
            <a:extLst>
              <a:ext uri="{FF2B5EF4-FFF2-40B4-BE49-F238E27FC236}">
                <a16:creationId xmlns:a16="http://schemas.microsoft.com/office/drawing/2014/main" id="{0C9FC44F-E459-A242-0B3D-E48DB564FEE8}"/>
              </a:ext>
            </a:extLst>
          </p:cNvPr>
          <p:cNvSpPr>
            <a:spLocks noGrp="1"/>
          </p:cNvSpPr>
          <p:nvPr>
            <p:ph sz="half" idx="1"/>
          </p:nvPr>
        </p:nvSpPr>
        <p:spPr>
          <a:xfrm>
            <a:off x="1730477" y="1750653"/>
            <a:ext cx="9901853" cy="4396147"/>
          </a:xfrm>
        </p:spPr>
        <p:txBody>
          <a:bodyPr>
            <a:normAutofit fontScale="92500" lnSpcReduction="10000"/>
          </a:bodyPr>
          <a:lstStyle/>
          <a:p>
            <a:pPr marL="0" indent="0">
              <a:buNone/>
            </a:pPr>
            <a:r>
              <a:rPr lang="de-AT" i="1" dirty="0"/>
              <a:t>„</a:t>
            </a:r>
            <a:r>
              <a:rPr lang="de-DE" sz="1800" i="1" u="none" strike="noStrike" dirty="0">
                <a:effectLst/>
              </a:rPr>
              <a:t> Bei meinem Kind zu sein und es aufwachsen zu sehen“</a:t>
            </a:r>
          </a:p>
          <a:p>
            <a:pPr marL="0" indent="0">
              <a:buNone/>
            </a:pPr>
            <a:r>
              <a:rPr lang="de-DE" sz="1800" i="1" u="none" strike="noStrike" dirty="0">
                <a:effectLst/>
              </a:rPr>
              <a:t>„</a:t>
            </a:r>
            <a:r>
              <a:rPr lang="it-IT" sz="1800" i="1" u="none" strike="noStrike" dirty="0">
                <a:effectLst/>
              </a:rPr>
              <a:t> Che grazie a mio figlio ho capito che dovevo proteggerlo e allontanarmi da questa persona violenta</a:t>
            </a:r>
            <a:r>
              <a:rPr lang="de-DE" sz="1800" i="1" u="none" strike="noStrike" dirty="0">
                <a:effectLst/>
              </a:rPr>
              <a:t>“</a:t>
            </a:r>
          </a:p>
          <a:p>
            <a:pPr marL="0" indent="0">
              <a:buNone/>
            </a:pPr>
            <a:r>
              <a:rPr lang="de-DE" i="1" dirty="0"/>
              <a:t>„ Das mein Kind gesund war und immer neue Seiten an mein Kind entdecken durfte.“</a:t>
            </a:r>
          </a:p>
          <a:p>
            <a:pPr marL="0" indent="0">
              <a:buNone/>
            </a:pPr>
            <a:r>
              <a:rPr lang="de-DE" i="1" dirty="0"/>
              <a:t>„</a:t>
            </a:r>
            <a:r>
              <a:rPr lang="it-IT" i="1" dirty="0"/>
              <a:t> </a:t>
            </a:r>
            <a:r>
              <a:rPr lang="de-DE" i="1" dirty="0"/>
              <a:t>Dass mich meine Kinder nie aufgeben“</a:t>
            </a:r>
          </a:p>
          <a:p>
            <a:pPr marL="0" indent="0">
              <a:buNone/>
            </a:pPr>
            <a:r>
              <a:rPr lang="de-DE" i="1" dirty="0"/>
              <a:t>„ Der Zusammenhalt und die Beziehung, die zwischen meinen Kindern und mir aufgebaut wurde, ist einzigartig und gibt mir in schwierigen Momenten einen Lichtblick ins Dunkle„</a:t>
            </a:r>
          </a:p>
          <a:p>
            <a:pPr marL="0" indent="0">
              <a:buNone/>
            </a:pPr>
            <a:r>
              <a:rPr lang="de-DE" i="1" dirty="0"/>
              <a:t>„ Die Liebe zu meinen Kindern, der unbedingte Wille, dass sie sich gesund weiterentwickeln können“</a:t>
            </a:r>
          </a:p>
          <a:p>
            <a:pPr marL="0" indent="0">
              <a:buNone/>
            </a:pPr>
            <a:r>
              <a:rPr lang="de-DE" i="1" dirty="0"/>
              <a:t>„ Für die Kleine da zu sein, obwohl ich oft an meine Grenzen komme !!! “</a:t>
            </a:r>
          </a:p>
          <a:p>
            <a:pPr marL="0" indent="0">
              <a:buNone/>
            </a:pPr>
            <a:r>
              <a:rPr lang="de-DE" i="1" dirty="0"/>
              <a:t>„ Meine Kinder haben mit die Kraft zum Durchhalten gegeben.“</a:t>
            </a:r>
          </a:p>
          <a:p>
            <a:pPr marL="0" indent="0">
              <a:buNone/>
            </a:pPr>
            <a:r>
              <a:rPr lang="de-DE" i="1" dirty="0"/>
              <a:t>„ </a:t>
            </a:r>
            <a:r>
              <a:rPr lang="de-DE" i="1" dirty="0" err="1"/>
              <a:t>Vedere</a:t>
            </a:r>
            <a:r>
              <a:rPr lang="de-DE" i="1" dirty="0"/>
              <a:t> </a:t>
            </a:r>
            <a:r>
              <a:rPr lang="de-DE" i="1" dirty="0" err="1"/>
              <a:t>mia</a:t>
            </a:r>
            <a:r>
              <a:rPr lang="de-DE" i="1" dirty="0"/>
              <a:t> </a:t>
            </a:r>
            <a:r>
              <a:rPr lang="de-DE" i="1" dirty="0" err="1"/>
              <a:t>figlia</a:t>
            </a:r>
            <a:r>
              <a:rPr lang="de-DE" i="1" dirty="0"/>
              <a:t> </a:t>
            </a:r>
            <a:r>
              <a:rPr lang="de-DE" i="1" dirty="0" err="1"/>
              <a:t>tranquilla</a:t>
            </a:r>
            <a:r>
              <a:rPr lang="de-DE" i="1" dirty="0"/>
              <a:t>“</a:t>
            </a:r>
          </a:p>
          <a:p>
            <a:pPr marL="0" indent="0">
              <a:buNone/>
            </a:pPr>
            <a:r>
              <a:rPr lang="de-DE" i="1" dirty="0"/>
              <a:t>„Kinder sind mein großer Halt“</a:t>
            </a:r>
            <a:endParaRPr lang="de-AT" i="1" dirty="0"/>
          </a:p>
        </p:txBody>
      </p:sp>
      <p:sp>
        <p:nvSpPr>
          <p:cNvPr id="3" name="CasellaDiTesto 2">
            <a:extLst>
              <a:ext uri="{FF2B5EF4-FFF2-40B4-BE49-F238E27FC236}">
                <a16:creationId xmlns:a16="http://schemas.microsoft.com/office/drawing/2014/main" id="{19EFEAB9-5C04-94EB-9D34-5905B0CFA673}"/>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703197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582366" y="243821"/>
            <a:ext cx="10408012" cy="778406"/>
          </a:xfrm>
        </p:spPr>
        <p:txBody>
          <a:bodyPr/>
          <a:lstStyle/>
          <a:p>
            <a:r>
              <a:rPr lang="de-AT" b="1" dirty="0"/>
              <a:t>Lebenssituation: Wer war besonders hilfreich?</a:t>
            </a:r>
          </a:p>
        </p:txBody>
      </p:sp>
      <p:graphicFrame>
        <p:nvGraphicFramePr>
          <p:cNvPr id="3" name="Grafico 2">
            <a:extLst>
              <a:ext uri="{FF2B5EF4-FFF2-40B4-BE49-F238E27FC236}">
                <a16:creationId xmlns:a16="http://schemas.microsoft.com/office/drawing/2014/main" id="{23166A71-25BF-01B0-F3B8-A5AA2B9541E4}"/>
              </a:ext>
            </a:extLst>
          </p:cNvPr>
          <p:cNvGraphicFramePr>
            <a:graphicFrameLocks/>
          </p:cNvGraphicFramePr>
          <p:nvPr>
            <p:extLst>
              <p:ext uri="{D42A27DB-BD31-4B8C-83A1-F6EECF244321}">
                <p14:modId xmlns:p14="http://schemas.microsoft.com/office/powerpoint/2010/main" val="1078006752"/>
              </p:ext>
            </p:extLst>
          </p:nvPr>
        </p:nvGraphicFramePr>
        <p:xfrm>
          <a:off x="1651958" y="924198"/>
          <a:ext cx="9048468" cy="5486959"/>
        </p:xfrm>
        <a:graphic>
          <a:graphicData uri="http://schemas.openxmlformats.org/drawingml/2006/chart">
            <c:chart xmlns:c="http://schemas.openxmlformats.org/drawingml/2006/chart" xmlns:r="http://schemas.openxmlformats.org/officeDocument/2006/relationships" r:id="rId2"/>
          </a:graphicData>
        </a:graphic>
      </p:graphicFrame>
      <p:sp>
        <p:nvSpPr>
          <p:cNvPr id="4" name="CasellaDiTesto 3">
            <a:extLst>
              <a:ext uri="{FF2B5EF4-FFF2-40B4-BE49-F238E27FC236}">
                <a16:creationId xmlns:a16="http://schemas.microsoft.com/office/drawing/2014/main" id="{9797A0B7-E2FD-99E1-33C2-75B7F523F3A8}"/>
              </a:ext>
            </a:extLst>
          </p:cNvPr>
          <p:cNvSpPr txBox="1"/>
          <p:nvPr/>
        </p:nvSpPr>
        <p:spPr>
          <a:xfrm>
            <a:off x="2939342" y="6398735"/>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2614656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fico 4">
            <a:extLst>
              <a:ext uri="{FF2B5EF4-FFF2-40B4-BE49-F238E27FC236}">
                <a16:creationId xmlns:a16="http://schemas.microsoft.com/office/drawing/2014/main" id="{6D45838A-7711-03CB-4D9B-A54963307C10}"/>
              </a:ext>
            </a:extLst>
          </p:cNvPr>
          <p:cNvGraphicFramePr>
            <a:graphicFrameLocks/>
          </p:cNvGraphicFramePr>
          <p:nvPr>
            <p:extLst>
              <p:ext uri="{D42A27DB-BD31-4B8C-83A1-F6EECF244321}">
                <p14:modId xmlns:p14="http://schemas.microsoft.com/office/powerpoint/2010/main" val="1709346641"/>
              </p:ext>
            </p:extLst>
          </p:nvPr>
        </p:nvGraphicFramePr>
        <p:xfrm>
          <a:off x="2568103" y="1225685"/>
          <a:ext cx="8842442" cy="4867563"/>
        </p:xfrm>
        <a:graphic>
          <a:graphicData uri="http://schemas.openxmlformats.org/drawingml/2006/chart">
            <c:chart xmlns:c="http://schemas.openxmlformats.org/drawingml/2006/chart" xmlns:r="http://schemas.openxmlformats.org/officeDocument/2006/relationships" r:id="rId2"/>
          </a:graphicData>
        </a:graphic>
      </p:graphicFrame>
      <p:sp>
        <p:nvSpPr>
          <p:cNvPr id="6" name="Titolo 1">
            <a:extLst>
              <a:ext uri="{FF2B5EF4-FFF2-40B4-BE49-F238E27FC236}">
                <a16:creationId xmlns:a16="http://schemas.microsoft.com/office/drawing/2014/main" id="{8914EF0C-D004-3AC6-A0EA-D7CF5DBE550C}"/>
              </a:ext>
            </a:extLst>
          </p:cNvPr>
          <p:cNvSpPr txBox="1">
            <a:spLocks/>
          </p:cNvSpPr>
          <p:nvPr/>
        </p:nvSpPr>
        <p:spPr>
          <a:xfrm>
            <a:off x="2397152" y="764752"/>
            <a:ext cx="8713195" cy="785677"/>
          </a:xfrm>
          <a:prstGeom prst="rect">
            <a:avLst/>
          </a:prstGeom>
        </p:spPr>
        <p:txBody>
          <a:bodyPr vert="horz" lIns="91440" tIns="45720" rIns="91440" bIns="45720" rtlCol="0" anchor="t">
            <a:normAutofit fontScale="750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AT" b="1" dirty="0"/>
              <a:t>Lebenssituation: Empfundene Diskriminierungen</a:t>
            </a:r>
          </a:p>
        </p:txBody>
      </p:sp>
      <p:sp>
        <p:nvSpPr>
          <p:cNvPr id="2" name="CasellaDiTesto 1">
            <a:extLst>
              <a:ext uri="{FF2B5EF4-FFF2-40B4-BE49-F238E27FC236}">
                <a16:creationId xmlns:a16="http://schemas.microsoft.com/office/drawing/2014/main" id="{AB5B7D53-00AA-D917-7B94-E470576C3621}"/>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3796627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co 2">
            <a:extLst>
              <a:ext uri="{FF2B5EF4-FFF2-40B4-BE49-F238E27FC236}">
                <a16:creationId xmlns:a16="http://schemas.microsoft.com/office/drawing/2014/main" id="{12E6BB41-6D16-9E68-CE73-88BCCA41E601}"/>
              </a:ext>
            </a:extLst>
          </p:cNvPr>
          <p:cNvGraphicFramePr>
            <a:graphicFrameLocks/>
          </p:cNvGraphicFramePr>
          <p:nvPr>
            <p:extLst>
              <p:ext uri="{D42A27DB-BD31-4B8C-83A1-F6EECF244321}">
                <p14:modId xmlns:p14="http://schemas.microsoft.com/office/powerpoint/2010/main" val="2253874428"/>
              </p:ext>
            </p:extLst>
          </p:nvPr>
        </p:nvGraphicFramePr>
        <p:xfrm>
          <a:off x="2397963" y="1293192"/>
          <a:ext cx="8990885" cy="4867476"/>
        </p:xfrm>
        <a:graphic>
          <a:graphicData uri="http://schemas.openxmlformats.org/drawingml/2006/chart">
            <c:chart xmlns:c="http://schemas.openxmlformats.org/drawingml/2006/chart" xmlns:r="http://schemas.openxmlformats.org/officeDocument/2006/relationships" r:id="rId2"/>
          </a:graphicData>
        </a:graphic>
      </p:graphicFrame>
      <p:sp>
        <p:nvSpPr>
          <p:cNvPr id="4" name="Titolo 1">
            <a:extLst>
              <a:ext uri="{FF2B5EF4-FFF2-40B4-BE49-F238E27FC236}">
                <a16:creationId xmlns:a16="http://schemas.microsoft.com/office/drawing/2014/main" id="{D61C6578-CFE5-54D2-3F51-B15648D22538}"/>
              </a:ext>
            </a:extLst>
          </p:cNvPr>
          <p:cNvSpPr txBox="1">
            <a:spLocks/>
          </p:cNvSpPr>
          <p:nvPr/>
        </p:nvSpPr>
        <p:spPr>
          <a:xfrm>
            <a:off x="3059212" y="355272"/>
            <a:ext cx="8990885" cy="34206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AT" sz="2700" b="1" dirty="0"/>
              <a:t>Unterhaltszahlungen: Erhalt und Frequenz </a:t>
            </a:r>
          </a:p>
        </p:txBody>
      </p:sp>
      <p:sp>
        <p:nvSpPr>
          <p:cNvPr id="2" name="Freccia a destra 1">
            <a:extLst>
              <a:ext uri="{FF2B5EF4-FFF2-40B4-BE49-F238E27FC236}">
                <a16:creationId xmlns:a16="http://schemas.microsoft.com/office/drawing/2014/main" id="{34037CB4-393D-3D36-1CBC-76B316D55202}"/>
              </a:ext>
            </a:extLst>
          </p:cNvPr>
          <p:cNvSpPr/>
          <p:nvPr/>
        </p:nvSpPr>
        <p:spPr>
          <a:xfrm rot="20867480">
            <a:off x="7161133" y="5360134"/>
            <a:ext cx="1337448" cy="150969"/>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AT"/>
          </a:p>
        </p:txBody>
      </p:sp>
      <p:sp>
        <p:nvSpPr>
          <p:cNvPr id="7" name="CasellaDiTesto 6">
            <a:extLst>
              <a:ext uri="{FF2B5EF4-FFF2-40B4-BE49-F238E27FC236}">
                <a16:creationId xmlns:a16="http://schemas.microsoft.com/office/drawing/2014/main" id="{81D7AE61-9083-7588-A2FD-5F7798CB6624}"/>
              </a:ext>
            </a:extLst>
          </p:cNvPr>
          <p:cNvSpPr txBox="1"/>
          <p:nvPr/>
        </p:nvSpPr>
        <p:spPr>
          <a:xfrm>
            <a:off x="2397963" y="6313128"/>
            <a:ext cx="8360664" cy="430887"/>
          </a:xfrm>
          <a:prstGeom prst="rect">
            <a:avLst/>
          </a:prstGeom>
          <a:noFill/>
        </p:spPr>
        <p:txBody>
          <a:bodyPr wrap="square" rtlCol="0">
            <a:spAutoFit/>
          </a:bodyPr>
          <a:lstStyle/>
          <a:p>
            <a:r>
              <a:rPr lang="de-AT" sz="1100" dirty="0">
                <a:solidFill>
                  <a:schemeClr val="tx1">
                    <a:lumMod val="65000"/>
                    <a:lumOff val="35000"/>
                  </a:schemeClr>
                </a:solidFill>
              </a:rPr>
              <a:t>Quelle</a:t>
            </a:r>
            <a:r>
              <a:rPr lang="de-AT" sz="1050" dirty="0">
                <a:solidFill>
                  <a:schemeClr val="tx1">
                    <a:lumMod val="65000"/>
                    <a:lumOff val="35000"/>
                  </a:schemeClr>
                </a:solidFill>
                <a:latin typeface="+mj-lt"/>
              </a:rPr>
              <a:t>: </a:t>
            </a:r>
            <a:r>
              <a:rPr lang="de-DE" sz="11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1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200" dirty="0">
              <a:solidFill>
                <a:schemeClr val="tx1">
                  <a:lumMod val="65000"/>
                  <a:lumOff val="35000"/>
                </a:schemeClr>
              </a:solidFill>
              <a:latin typeface="+mj-lt"/>
            </a:endParaRPr>
          </a:p>
        </p:txBody>
      </p:sp>
    </p:spTree>
    <p:extLst>
      <p:ext uri="{BB962C8B-B14F-4D97-AF65-F5344CB8AC3E}">
        <p14:creationId xmlns:p14="http://schemas.microsoft.com/office/powerpoint/2010/main" val="1970009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61C6578-CFE5-54D2-3F51-B15648D22538}"/>
              </a:ext>
            </a:extLst>
          </p:cNvPr>
          <p:cNvSpPr txBox="1">
            <a:spLocks/>
          </p:cNvSpPr>
          <p:nvPr/>
        </p:nvSpPr>
        <p:spPr>
          <a:xfrm>
            <a:off x="3036232" y="245223"/>
            <a:ext cx="9969909" cy="34206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AT" sz="2700" b="1" dirty="0"/>
              <a:t>Unterhaltszahlungen: Ansuchen </a:t>
            </a:r>
            <a:r>
              <a:rPr lang="de-DE" sz="2800" b="1" i="0" u="none" strike="noStrike" baseline="0" dirty="0">
                <a:effectLst/>
              </a:rPr>
              <a:t>Unterhaltsvorschussleistung von der Provinz</a:t>
            </a:r>
            <a:endParaRPr lang="de-AT" sz="2700" dirty="0"/>
          </a:p>
        </p:txBody>
      </p:sp>
      <p:graphicFrame>
        <p:nvGraphicFramePr>
          <p:cNvPr id="5" name="Grafico 4">
            <a:extLst>
              <a:ext uri="{FF2B5EF4-FFF2-40B4-BE49-F238E27FC236}">
                <a16:creationId xmlns:a16="http://schemas.microsoft.com/office/drawing/2014/main" id="{2DDE2D82-A36B-288F-3D87-A9EEBA88B195}"/>
              </a:ext>
            </a:extLst>
          </p:cNvPr>
          <p:cNvGraphicFramePr>
            <a:graphicFrameLocks/>
          </p:cNvGraphicFramePr>
          <p:nvPr>
            <p:extLst>
              <p:ext uri="{D42A27DB-BD31-4B8C-83A1-F6EECF244321}">
                <p14:modId xmlns:p14="http://schemas.microsoft.com/office/powerpoint/2010/main" val="1092611069"/>
              </p:ext>
            </p:extLst>
          </p:nvPr>
        </p:nvGraphicFramePr>
        <p:xfrm>
          <a:off x="3091261" y="1540791"/>
          <a:ext cx="7498081" cy="4595850"/>
        </p:xfrm>
        <a:graphic>
          <a:graphicData uri="http://schemas.openxmlformats.org/drawingml/2006/chart">
            <c:chart xmlns:c="http://schemas.openxmlformats.org/drawingml/2006/chart" xmlns:r="http://schemas.openxmlformats.org/officeDocument/2006/relationships" r:id="rId2"/>
          </a:graphicData>
        </a:graphic>
      </p:graphicFrame>
      <p:sp>
        <p:nvSpPr>
          <p:cNvPr id="2" name="CasellaDiTesto 1">
            <a:extLst>
              <a:ext uri="{FF2B5EF4-FFF2-40B4-BE49-F238E27FC236}">
                <a16:creationId xmlns:a16="http://schemas.microsoft.com/office/drawing/2014/main" id="{C6474930-1B59-FCAE-298A-61E7E44DED05}"/>
              </a:ext>
            </a:extLst>
          </p:cNvPr>
          <p:cNvSpPr txBox="1"/>
          <p:nvPr/>
        </p:nvSpPr>
        <p:spPr>
          <a:xfrm>
            <a:off x="3036232" y="629280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1011987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61C6578-CFE5-54D2-3F51-B15648D22538}"/>
              </a:ext>
            </a:extLst>
          </p:cNvPr>
          <p:cNvSpPr txBox="1">
            <a:spLocks/>
          </p:cNvSpPr>
          <p:nvPr/>
        </p:nvSpPr>
        <p:spPr>
          <a:xfrm>
            <a:off x="1769806" y="364828"/>
            <a:ext cx="9969909" cy="34206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AT" sz="2400" b="1" dirty="0"/>
              <a:t>Unterhaltszahlungen: Bewertung Ablauf Ansuchen </a:t>
            </a:r>
            <a:r>
              <a:rPr lang="de-DE" sz="2400" b="1" i="0" u="none" strike="noStrike" baseline="0" dirty="0">
                <a:effectLst/>
              </a:rPr>
              <a:t>Unterhaltsvorschussleistung von der Provinz</a:t>
            </a:r>
            <a:endParaRPr lang="de-AT" sz="2400" dirty="0"/>
          </a:p>
        </p:txBody>
      </p:sp>
      <p:graphicFrame>
        <p:nvGraphicFramePr>
          <p:cNvPr id="3" name="Grafico 2">
            <a:extLst>
              <a:ext uri="{FF2B5EF4-FFF2-40B4-BE49-F238E27FC236}">
                <a16:creationId xmlns:a16="http://schemas.microsoft.com/office/drawing/2014/main" id="{C07B84E7-CC78-418D-9477-DEF851FF66FF}"/>
              </a:ext>
            </a:extLst>
          </p:cNvPr>
          <p:cNvGraphicFramePr>
            <a:graphicFrameLocks/>
          </p:cNvGraphicFramePr>
          <p:nvPr>
            <p:extLst>
              <p:ext uri="{D42A27DB-BD31-4B8C-83A1-F6EECF244321}">
                <p14:modId xmlns:p14="http://schemas.microsoft.com/office/powerpoint/2010/main" val="2816854279"/>
              </p:ext>
            </p:extLst>
          </p:nvPr>
        </p:nvGraphicFramePr>
        <p:xfrm>
          <a:off x="2217736" y="1319646"/>
          <a:ext cx="8876984" cy="5064602"/>
        </p:xfrm>
        <a:graphic>
          <a:graphicData uri="http://schemas.openxmlformats.org/drawingml/2006/chart">
            <c:chart xmlns:c="http://schemas.openxmlformats.org/drawingml/2006/chart" xmlns:r="http://schemas.openxmlformats.org/officeDocument/2006/relationships" r:id="rId2"/>
          </a:graphicData>
        </a:graphic>
      </p:graphicFrame>
      <p:sp>
        <p:nvSpPr>
          <p:cNvPr id="5" name="CasellaDiTesto 4">
            <a:extLst>
              <a:ext uri="{FF2B5EF4-FFF2-40B4-BE49-F238E27FC236}">
                <a16:creationId xmlns:a16="http://schemas.microsoft.com/office/drawing/2014/main" id="{7FB38FC4-7CD8-7585-2537-0B149E41FE3E}"/>
              </a:ext>
            </a:extLst>
          </p:cNvPr>
          <p:cNvSpPr txBox="1"/>
          <p:nvPr/>
        </p:nvSpPr>
        <p:spPr>
          <a:xfrm>
            <a:off x="3066712" y="638424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8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000" dirty="0">
              <a:solidFill>
                <a:schemeClr val="tx1">
                  <a:lumMod val="65000"/>
                  <a:lumOff val="35000"/>
                </a:schemeClr>
              </a:solidFill>
              <a:latin typeface="+mj-lt"/>
            </a:endParaRPr>
          </a:p>
        </p:txBody>
      </p:sp>
    </p:spTree>
    <p:extLst>
      <p:ext uri="{BB962C8B-B14F-4D97-AF65-F5344CB8AC3E}">
        <p14:creationId xmlns:p14="http://schemas.microsoft.com/office/powerpoint/2010/main" val="820861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730478" y="134857"/>
            <a:ext cx="10461522" cy="1280890"/>
          </a:xfrm>
        </p:spPr>
        <p:txBody>
          <a:bodyPr>
            <a:normAutofit/>
          </a:bodyPr>
          <a:lstStyle/>
          <a:p>
            <a:r>
              <a:rPr lang="de-AT" sz="2800" b="1" dirty="0"/>
              <a:t>Europa: Armutsindikatoren Alleinerziehende versus andere Familientypen (Durchschnitt 2019</a:t>
            </a:r>
            <a:r>
              <a:rPr lang="de-AT" sz="2000" b="1" dirty="0"/>
              <a:t>)</a:t>
            </a:r>
            <a:endParaRPr lang="de-AT" sz="2800" b="1" dirty="0"/>
          </a:p>
        </p:txBody>
      </p:sp>
      <p:sp>
        <p:nvSpPr>
          <p:cNvPr id="5" name="CasellaDiTesto 4">
            <a:extLst>
              <a:ext uri="{FF2B5EF4-FFF2-40B4-BE49-F238E27FC236}">
                <a16:creationId xmlns:a16="http://schemas.microsoft.com/office/drawing/2014/main" id="{0F8D9E22-497D-91BB-879D-04748A7F97FA}"/>
              </a:ext>
            </a:extLst>
          </p:cNvPr>
          <p:cNvSpPr txBox="1"/>
          <p:nvPr/>
        </p:nvSpPr>
        <p:spPr>
          <a:xfrm>
            <a:off x="5772519" y="1167751"/>
            <a:ext cx="6281928" cy="5530040"/>
          </a:xfrm>
          <a:prstGeom prst="rect">
            <a:avLst/>
          </a:prstGeom>
          <a:noFill/>
        </p:spPr>
        <p:txBody>
          <a:bodyPr wrap="square" rtlCol="0">
            <a:spAutoFit/>
          </a:bodyPr>
          <a:lstStyle/>
          <a:p>
            <a:pPr algn="just">
              <a:lnSpc>
                <a:spcPct val="150000"/>
              </a:lnSpc>
            </a:pPr>
            <a:r>
              <a:rPr lang="de-DE" sz="1050" dirty="0">
                <a:solidFill>
                  <a:srgbClr val="0D0D0D"/>
                </a:solidFill>
                <a:effectLst/>
                <a:latin typeface="Segoe UI" panose="020B0502040204020203" pitchFamily="34" charset="0"/>
                <a:ea typeface="Calibri" panose="020F0502020204030204" pitchFamily="34" charset="0"/>
              </a:rPr>
              <a:t>Alleinerziehende sind weltweit und auch in vielen Ländern Europas überproportional von Armut betroffen. </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Alleinerziehende sind </a:t>
            </a:r>
            <a:r>
              <a:rPr lang="de-DE" sz="105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signifikant häufiger in einer niedrigen Arbeitsintensität gefangen </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(Very </a:t>
            </a:r>
            <a:r>
              <a:rPr lang="de-DE" sz="1050" dirty="0" err="1">
                <a:solidFill>
                  <a:srgbClr val="0D0D0D"/>
                </a:solidFill>
                <a:effectLst/>
                <a:latin typeface="Segoe UI" panose="020B0502040204020203" pitchFamily="34" charset="0"/>
                <a:ea typeface="Calibri" panose="020F0502020204030204" pitchFamily="34" charset="0"/>
                <a:cs typeface="Arial" panose="020B0604020202020204" pitchFamily="34" charset="0"/>
              </a:rPr>
              <a:t>low</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a:t>
            </a:r>
            <a:r>
              <a:rPr lang="de-DE" sz="1050" dirty="0" err="1">
                <a:solidFill>
                  <a:srgbClr val="0D0D0D"/>
                </a:solidFill>
                <a:effectLst/>
                <a:latin typeface="Segoe UI" panose="020B0502040204020203" pitchFamily="34" charset="0"/>
                <a:ea typeface="Calibri" panose="020F0502020204030204" pitchFamily="34" charset="0"/>
                <a:cs typeface="Arial" panose="020B0604020202020204" pitchFamily="34" charset="0"/>
              </a:rPr>
              <a:t>work</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a:t>
            </a:r>
            <a:r>
              <a:rPr lang="de-DE" sz="1050" dirty="0" err="1">
                <a:solidFill>
                  <a:srgbClr val="0D0D0D"/>
                </a:solidFill>
                <a:effectLst/>
                <a:latin typeface="Segoe UI" panose="020B0502040204020203" pitchFamily="34" charset="0"/>
                <a:ea typeface="Calibri" panose="020F0502020204030204" pitchFamily="34" charset="0"/>
                <a:cs typeface="Arial" panose="020B0604020202020204" pitchFamily="34" charset="0"/>
              </a:rPr>
              <a:t>intensity</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was bedeutet, dass sie wesentlich häufiger weniger als 20 % ihres Arbeitspotenzials während der letzten 12 Monate gearbeitet haben. Zudem leiden sie </a:t>
            </a:r>
            <a:r>
              <a:rPr lang="de-DE" sz="105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doppelt so häufig an schwerer materieller Deprivation </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a:t>
            </a:r>
            <a:r>
              <a:rPr lang="de-DE" sz="1050" dirty="0" err="1">
                <a:solidFill>
                  <a:srgbClr val="0D0D0D"/>
                </a:solidFill>
                <a:effectLst/>
                <a:latin typeface="Segoe UI" panose="020B0502040204020203" pitchFamily="34" charset="0"/>
                <a:ea typeface="Calibri" panose="020F0502020204030204" pitchFamily="34" charset="0"/>
                <a:cs typeface="Arial" panose="020B0604020202020204" pitchFamily="34" charset="0"/>
              </a:rPr>
              <a:t>Severe</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material </a:t>
            </a:r>
            <a:r>
              <a:rPr lang="de-DE" sz="1050" dirty="0" err="1">
                <a:solidFill>
                  <a:srgbClr val="0D0D0D"/>
                </a:solidFill>
                <a:effectLst/>
                <a:latin typeface="Segoe UI" panose="020B0502040204020203" pitchFamily="34" charset="0"/>
                <a:ea typeface="Calibri" panose="020F0502020204030204" pitchFamily="34" charset="0"/>
                <a:cs typeface="Arial" panose="020B0604020202020204" pitchFamily="34" charset="0"/>
              </a:rPr>
              <a:t>deprivation</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was sich darin äußert, dass sie nicht in der Lage sind, 4 oder mehr der folgenden 9 Aspekte zu bezahlen: Miete, Hypothek oder Nebenkosten; das Zuhause angemessen warm zu halten; unerwartete Ausgaben zu bewältigen; regelmäßig Fleisch oder Proteine zu essen; in den Urlaub zu fahren; einen Fernseher; eine Waschmaschine; ein Auto; ein Telefon zu kaufen. Lediglich bei der Anzahl der Haushalte mit überfüllten Wohnungen ähneln sich die Prozentsätze zwischen Haushalten mit nur einem Erwachsenen und solchen mit zwei oder mehr Erwachsenen.</a:t>
            </a:r>
            <a:endParaRPr lang="de-DE" sz="1050" dirty="0">
              <a:effectLst/>
              <a:latin typeface="Calibri" panose="020F0502020204030204" pitchFamily="34" charset="0"/>
              <a:ea typeface="Calibri" panose="020F0502020204030204" pitchFamily="34" charset="0"/>
              <a:cs typeface="Arial" panose="020B0604020202020204" pitchFamily="34" charset="0"/>
            </a:endParaRPr>
          </a:p>
          <a:p>
            <a:pPr algn="just"/>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a:t>
            </a:r>
            <a:endParaRPr lang="de-DE" sz="105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Die begrenzten Möglichkeiten, einer bezahlten Arbeitstätigkeit nachzugehen, spiegeln sich deutlich im Anteil der Personen wider, die von </a:t>
            </a:r>
            <a:r>
              <a:rPr lang="de-DE" sz="105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Armut bedroht sind </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(AROP). </a:t>
            </a:r>
            <a:r>
              <a:rPr lang="de-DE" sz="105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Die Quote der Haushalte, die mit ihrem äquivalenzgewichteten verfügbaren Haushaltseinkommen (nach Steuern und Transfers), unter 60 Prozent des nationalen Medians liegt, ist unter den Haushalten mit nur einem Erwachsenen doppelt so hoch</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Alle genannten Indikatoren werden zusammengefasst im </a:t>
            </a:r>
            <a:r>
              <a:rPr lang="de-DE" sz="105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Hauptindikator AROPE</a:t>
            </a:r>
            <a:r>
              <a:rPr lang="de-DE" sz="105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welcher die Quote der Personen, die von Armut und/oder sozialer Ausgrenzung bedroht sind anzeigt. Diese Gruppe an Personen wird definiert als entweder von Armut bedroht, und/oder schwerwiegend materiell benachteiligt und/oder in einem Haushalt mit sehr geringer Arbeitsintensität lebend. </a:t>
            </a:r>
            <a:r>
              <a:rPr lang="de-DE" sz="105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Auch diese liegt bei Haushalten mit nur einem Erwachsenen doppelt so hoch. </a:t>
            </a:r>
            <a:endParaRPr lang="de-DE" sz="1050" b="1"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endParaRPr lang="de-DE" sz="9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Immagine 3">
            <a:extLst>
              <a:ext uri="{FF2B5EF4-FFF2-40B4-BE49-F238E27FC236}">
                <a16:creationId xmlns:a16="http://schemas.microsoft.com/office/drawing/2014/main" id="{2FA4E55C-20B9-0E89-6FC7-3253FBCDBB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7754" y="1327960"/>
            <a:ext cx="5293614" cy="4383460"/>
          </a:xfrm>
          <a:prstGeom prst="rect">
            <a:avLst/>
          </a:prstGeom>
          <a:noFill/>
          <a:ln>
            <a:noFill/>
          </a:ln>
        </p:spPr>
      </p:pic>
      <p:sp>
        <p:nvSpPr>
          <p:cNvPr id="6" name="CasellaDiTesto 5">
            <a:extLst>
              <a:ext uri="{FF2B5EF4-FFF2-40B4-BE49-F238E27FC236}">
                <a16:creationId xmlns:a16="http://schemas.microsoft.com/office/drawing/2014/main" id="{51606D01-9156-0E9B-3875-36709D0F1FB6}"/>
              </a:ext>
            </a:extLst>
          </p:cNvPr>
          <p:cNvSpPr txBox="1"/>
          <p:nvPr/>
        </p:nvSpPr>
        <p:spPr>
          <a:xfrm>
            <a:off x="1691247" y="5940839"/>
            <a:ext cx="3657600" cy="738664"/>
          </a:xfrm>
          <a:prstGeom prst="rect">
            <a:avLst/>
          </a:prstGeom>
          <a:noFill/>
        </p:spPr>
        <p:txBody>
          <a:bodyPr wrap="square" rtlCol="0">
            <a:spAutoFit/>
          </a:bodyPr>
          <a:lstStyle/>
          <a:p>
            <a:r>
              <a:rPr lang="de-DE" sz="800" dirty="0">
                <a:effectLst/>
                <a:latin typeface="Calibri" panose="020F0502020204030204" pitchFamily="34" charset="0"/>
                <a:ea typeface="Calibri" panose="020F0502020204030204" pitchFamily="34" charset="0"/>
                <a:cs typeface="Arial" panose="020B0604020202020204" pitchFamily="34" charset="0"/>
              </a:rPr>
              <a:t>Quelle: The </a:t>
            </a:r>
            <a:r>
              <a:rPr lang="de-DE" sz="800" dirty="0" err="1">
                <a:effectLst/>
                <a:latin typeface="Calibri" panose="020F0502020204030204" pitchFamily="34" charset="0"/>
                <a:ea typeface="Calibri" panose="020F0502020204030204" pitchFamily="34" charset="0"/>
                <a:cs typeface="Arial" panose="020B0604020202020204" pitchFamily="34" charset="0"/>
              </a:rPr>
              <a:t>situation</a:t>
            </a:r>
            <a:r>
              <a:rPr lang="de-DE" sz="800" dirty="0">
                <a:effectLst/>
                <a:latin typeface="Calibri" panose="020F0502020204030204" pitchFamily="34" charset="0"/>
                <a:ea typeface="Calibri" panose="020F0502020204030204" pitchFamily="34" charset="0"/>
                <a:cs typeface="Arial" panose="020B0604020202020204" pitchFamily="34" charset="0"/>
              </a:rPr>
              <a:t> </a:t>
            </a:r>
            <a:r>
              <a:rPr lang="de-DE" sz="800" dirty="0" err="1">
                <a:effectLst/>
                <a:latin typeface="Calibri" panose="020F0502020204030204" pitchFamily="34" charset="0"/>
                <a:ea typeface="Calibri" panose="020F0502020204030204" pitchFamily="34" charset="0"/>
                <a:cs typeface="Arial" panose="020B0604020202020204" pitchFamily="34" charset="0"/>
              </a:rPr>
              <a:t>of</a:t>
            </a:r>
            <a:r>
              <a:rPr lang="de-DE" sz="800" dirty="0">
                <a:effectLst/>
                <a:latin typeface="Calibri" panose="020F0502020204030204" pitchFamily="34" charset="0"/>
                <a:ea typeface="Calibri" panose="020F0502020204030204" pitchFamily="34" charset="0"/>
                <a:cs typeface="Arial" panose="020B0604020202020204" pitchFamily="34" charset="0"/>
              </a:rPr>
              <a:t> </a:t>
            </a:r>
            <a:r>
              <a:rPr lang="de-DE" sz="800" dirty="0" err="1">
                <a:effectLst/>
                <a:latin typeface="Calibri" panose="020F0502020204030204" pitchFamily="34" charset="0"/>
                <a:ea typeface="Calibri" panose="020F0502020204030204" pitchFamily="34" charset="0"/>
                <a:cs typeface="Arial" panose="020B0604020202020204" pitchFamily="34" charset="0"/>
              </a:rPr>
              <a:t>single</a:t>
            </a:r>
            <a:r>
              <a:rPr lang="de-DE" sz="800" dirty="0">
                <a:effectLst/>
                <a:latin typeface="Calibri" panose="020F0502020204030204" pitchFamily="34" charset="0"/>
                <a:ea typeface="Calibri" panose="020F0502020204030204" pitchFamily="34" charset="0"/>
                <a:cs typeface="Arial" panose="020B0604020202020204" pitchFamily="34" charset="0"/>
              </a:rPr>
              <a:t> </a:t>
            </a:r>
            <a:r>
              <a:rPr lang="de-DE" sz="800" dirty="0" err="1">
                <a:effectLst/>
                <a:latin typeface="Calibri" panose="020F0502020204030204" pitchFamily="34" charset="0"/>
                <a:ea typeface="Calibri" panose="020F0502020204030204" pitchFamily="34" charset="0"/>
                <a:cs typeface="Arial" panose="020B0604020202020204" pitchFamily="34" charset="0"/>
              </a:rPr>
              <a:t>parents</a:t>
            </a:r>
            <a:r>
              <a:rPr lang="de-DE" sz="800" dirty="0">
                <a:effectLst/>
                <a:latin typeface="Calibri" panose="020F0502020204030204" pitchFamily="34" charset="0"/>
                <a:ea typeface="Calibri" panose="020F0502020204030204" pitchFamily="34" charset="0"/>
                <a:cs typeface="Arial" panose="020B0604020202020204" pitchFamily="34" charset="0"/>
              </a:rPr>
              <a:t> in </a:t>
            </a:r>
            <a:r>
              <a:rPr lang="de-DE" sz="800" dirty="0" err="1">
                <a:effectLst/>
                <a:latin typeface="Calibri" panose="020F0502020204030204" pitchFamily="34" charset="0"/>
                <a:ea typeface="Calibri" panose="020F0502020204030204" pitchFamily="34" charset="0"/>
                <a:cs typeface="Arial" panose="020B0604020202020204" pitchFamily="34" charset="0"/>
              </a:rPr>
              <a:t>the</a:t>
            </a:r>
            <a:r>
              <a:rPr lang="de-DE" sz="800" dirty="0">
                <a:effectLst/>
                <a:latin typeface="Calibri" panose="020F0502020204030204" pitchFamily="34" charset="0"/>
                <a:ea typeface="Calibri" panose="020F0502020204030204" pitchFamily="34" charset="0"/>
                <a:cs typeface="Arial" panose="020B0604020202020204" pitchFamily="34" charset="0"/>
              </a:rPr>
              <a:t> EU, Policy Department </a:t>
            </a:r>
            <a:r>
              <a:rPr lang="de-DE" sz="800" dirty="0" err="1">
                <a:effectLst/>
                <a:latin typeface="Calibri" panose="020F0502020204030204" pitchFamily="34" charset="0"/>
                <a:ea typeface="Calibri" panose="020F0502020204030204" pitchFamily="34" charset="0"/>
                <a:cs typeface="Arial" panose="020B0604020202020204" pitchFamily="34" charset="0"/>
              </a:rPr>
              <a:t>for</a:t>
            </a:r>
            <a:r>
              <a:rPr lang="de-DE" sz="800" dirty="0">
                <a:effectLst/>
                <a:latin typeface="Calibri" panose="020F0502020204030204" pitchFamily="34" charset="0"/>
                <a:ea typeface="Calibri" panose="020F0502020204030204" pitchFamily="34" charset="0"/>
                <a:cs typeface="Arial" panose="020B0604020202020204" pitchFamily="34" charset="0"/>
              </a:rPr>
              <a:t> Citizens’ Rights and Constitutional Affairs </a:t>
            </a:r>
            <a:r>
              <a:rPr lang="de-DE" sz="800" dirty="0" err="1">
                <a:effectLst/>
                <a:latin typeface="Calibri" panose="020F0502020204030204" pitchFamily="34" charset="0"/>
                <a:ea typeface="Calibri" panose="020F0502020204030204" pitchFamily="34" charset="0"/>
                <a:cs typeface="Arial" panose="020B0604020202020204" pitchFamily="34" charset="0"/>
              </a:rPr>
              <a:t>Directorate</a:t>
            </a:r>
            <a:r>
              <a:rPr lang="de-DE" sz="800" dirty="0">
                <a:effectLst/>
                <a:latin typeface="Calibri" panose="020F0502020204030204" pitchFamily="34" charset="0"/>
                <a:ea typeface="Calibri" panose="020F0502020204030204" pitchFamily="34" charset="0"/>
                <a:cs typeface="Arial" panose="020B0604020202020204" pitchFamily="34" charset="0"/>
              </a:rPr>
              <a:t>-General </a:t>
            </a:r>
            <a:r>
              <a:rPr lang="de-DE" sz="800" dirty="0" err="1">
                <a:effectLst/>
                <a:latin typeface="Calibri" panose="020F0502020204030204" pitchFamily="34" charset="0"/>
                <a:ea typeface="Calibri" panose="020F0502020204030204" pitchFamily="34" charset="0"/>
                <a:cs typeface="Arial" panose="020B0604020202020204" pitchFamily="34" charset="0"/>
              </a:rPr>
              <a:t>for</a:t>
            </a:r>
            <a:r>
              <a:rPr lang="de-DE" sz="800" dirty="0">
                <a:effectLst/>
                <a:latin typeface="Calibri" panose="020F0502020204030204" pitchFamily="34" charset="0"/>
                <a:ea typeface="Calibri" panose="020F0502020204030204" pitchFamily="34" charset="0"/>
                <a:cs typeface="Arial" panose="020B0604020202020204" pitchFamily="34" charset="0"/>
              </a:rPr>
              <a:t> Internal </a:t>
            </a:r>
            <a:r>
              <a:rPr lang="de-DE" sz="800" dirty="0" err="1">
                <a:effectLst/>
                <a:latin typeface="Calibri" panose="020F0502020204030204" pitchFamily="34" charset="0"/>
                <a:ea typeface="Calibri" panose="020F0502020204030204" pitchFamily="34" charset="0"/>
                <a:cs typeface="Arial" panose="020B0604020202020204" pitchFamily="34" charset="0"/>
              </a:rPr>
              <a:t>Policies</a:t>
            </a:r>
            <a:r>
              <a:rPr lang="de-DE" sz="800" dirty="0">
                <a:effectLst/>
                <a:latin typeface="Calibri" panose="020F0502020204030204" pitchFamily="34" charset="0"/>
                <a:ea typeface="Calibri" panose="020F0502020204030204" pitchFamily="34" charset="0"/>
                <a:cs typeface="Arial" panose="020B0604020202020204" pitchFamily="34" charset="0"/>
              </a:rPr>
              <a:t>, European </a:t>
            </a:r>
            <a:r>
              <a:rPr lang="de-DE" sz="800" dirty="0" err="1">
                <a:effectLst/>
                <a:latin typeface="Calibri" panose="020F0502020204030204" pitchFamily="34" charset="0"/>
                <a:ea typeface="Calibri" panose="020F0502020204030204" pitchFamily="34" charset="0"/>
                <a:cs typeface="Arial" panose="020B0604020202020204" pitchFamily="34" charset="0"/>
              </a:rPr>
              <a:t>Parliament</a:t>
            </a:r>
            <a:r>
              <a:rPr lang="de-DE" sz="800" dirty="0">
                <a:effectLst/>
                <a:latin typeface="Calibri" panose="020F0502020204030204" pitchFamily="34" charset="0"/>
                <a:ea typeface="Calibri" panose="020F0502020204030204" pitchFamily="34" charset="0"/>
                <a:cs typeface="Arial" panose="020B0604020202020204" pitchFamily="34" charset="0"/>
              </a:rPr>
              <a:t> (November 2020) </a:t>
            </a:r>
            <a:r>
              <a:rPr lang="de-DE" sz="800" dirty="0">
                <a:solidFill>
                  <a:srgbClr val="555555"/>
                </a:solidFill>
                <a:effectLst/>
                <a:latin typeface="Roboto" panose="02000000000000000000" pitchFamily="2" charset="0"/>
                <a:ea typeface="Calibri" panose="020F0502020204030204" pitchFamily="34" charset="0"/>
                <a:cs typeface="Arial" panose="020B0604020202020204" pitchFamily="34" charset="0"/>
              </a:rPr>
              <a:t>DOI:</a:t>
            </a:r>
            <a:r>
              <a:rPr lang="de-DE" sz="800" u="sng" dirty="0">
                <a:solidFill>
                  <a:srgbClr val="0000FF"/>
                </a:solidFill>
                <a:effectLst/>
                <a:latin typeface="Roboto" panose="02000000000000000000" pitchFamily="2" charset="0"/>
                <a:ea typeface="Calibri" panose="020F0502020204030204" pitchFamily="34" charset="0"/>
                <a:cs typeface="Arial" panose="020B0604020202020204" pitchFamily="34" charset="0"/>
                <a:hlinkClick r:id="rId3"/>
              </a:rPr>
              <a:t>10.2861/214</a:t>
            </a:r>
            <a:endParaRPr lang="de-DE" sz="800" dirty="0">
              <a:effectLst/>
              <a:latin typeface="Calibri" panose="020F0502020204030204" pitchFamily="34" charset="0"/>
              <a:ea typeface="Calibri" panose="020F0502020204030204" pitchFamily="34" charset="0"/>
              <a:cs typeface="Arial" panose="020B0604020202020204" pitchFamily="34" charset="0"/>
            </a:endParaRPr>
          </a:p>
          <a:p>
            <a:endParaRPr lang="de-AT" dirty="0"/>
          </a:p>
        </p:txBody>
      </p:sp>
    </p:spTree>
    <p:extLst>
      <p:ext uri="{BB962C8B-B14F-4D97-AF65-F5344CB8AC3E}">
        <p14:creationId xmlns:p14="http://schemas.microsoft.com/office/powerpoint/2010/main" val="2996148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637488" y="353093"/>
            <a:ext cx="10713396" cy="641457"/>
          </a:xfrm>
        </p:spPr>
        <p:txBody>
          <a:bodyPr>
            <a:normAutofit/>
          </a:bodyPr>
          <a:lstStyle/>
          <a:p>
            <a:r>
              <a:rPr lang="de-AT" sz="2700" b="1" dirty="0"/>
              <a:t>Plattform f</a:t>
            </a:r>
            <a:r>
              <a:rPr lang="de-DE" sz="2700" b="1" dirty="0"/>
              <a:t>ü</a:t>
            </a:r>
            <a:r>
              <a:rPr lang="de-AT" sz="2700" b="1" dirty="0"/>
              <a:t>r Alleinerziehende: Bekanntheit und Erstkontakt</a:t>
            </a:r>
          </a:p>
        </p:txBody>
      </p:sp>
      <p:graphicFrame>
        <p:nvGraphicFramePr>
          <p:cNvPr id="3" name="Grafico 2">
            <a:extLst>
              <a:ext uri="{FF2B5EF4-FFF2-40B4-BE49-F238E27FC236}">
                <a16:creationId xmlns:a16="http://schemas.microsoft.com/office/drawing/2014/main" id="{18DA4502-AA4B-CCDB-88C1-ABA7A889BBDA}"/>
              </a:ext>
            </a:extLst>
          </p:cNvPr>
          <p:cNvGraphicFramePr>
            <a:graphicFrameLocks/>
          </p:cNvGraphicFramePr>
          <p:nvPr>
            <p:extLst>
              <p:ext uri="{D42A27DB-BD31-4B8C-83A1-F6EECF244321}">
                <p14:modId xmlns:p14="http://schemas.microsoft.com/office/powerpoint/2010/main" val="710710004"/>
              </p:ext>
            </p:extLst>
          </p:nvPr>
        </p:nvGraphicFramePr>
        <p:xfrm>
          <a:off x="1108523" y="1482977"/>
          <a:ext cx="5170357" cy="460342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afico 3">
            <a:extLst>
              <a:ext uri="{FF2B5EF4-FFF2-40B4-BE49-F238E27FC236}">
                <a16:creationId xmlns:a16="http://schemas.microsoft.com/office/drawing/2014/main" id="{43401C33-CA42-F919-4FB1-BE0110895E45}"/>
              </a:ext>
            </a:extLst>
          </p:cNvPr>
          <p:cNvGraphicFramePr>
            <a:graphicFrameLocks/>
          </p:cNvGraphicFramePr>
          <p:nvPr>
            <p:extLst>
              <p:ext uri="{D42A27DB-BD31-4B8C-83A1-F6EECF244321}">
                <p14:modId xmlns:p14="http://schemas.microsoft.com/office/powerpoint/2010/main" val="2492895136"/>
              </p:ext>
            </p:extLst>
          </p:nvPr>
        </p:nvGraphicFramePr>
        <p:xfrm>
          <a:off x="6096000" y="1147580"/>
          <a:ext cx="5958348" cy="5528523"/>
        </p:xfrm>
        <a:graphic>
          <a:graphicData uri="http://schemas.openxmlformats.org/drawingml/2006/chart">
            <c:chart xmlns:c="http://schemas.openxmlformats.org/drawingml/2006/chart" xmlns:r="http://schemas.openxmlformats.org/officeDocument/2006/relationships" r:id="rId3"/>
          </a:graphicData>
        </a:graphic>
      </p:graphicFrame>
      <p:sp>
        <p:nvSpPr>
          <p:cNvPr id="5" name="CasellaDiTesto 4">
            <a:extLst>
              <a:ext uri="{FF2B5EF4-FFF2-40B4-BE49-F238E27FC236}">
                <a16:creationId xmlns:a16="http://schemas.microsoft.com/office/drawing/2014/main" id="{827D18EF-2FA3-B6FC-9A96-A464B27EC406}"/>
              </a:ext>
            </a:extLst>
          </p:cNvPr>
          <p:cNvSpPr txBox="1"/>
          <p:nvPr/>
        </p:nvSpPr>
        <p:spPr>
          <a:xfrm>
            <a:off x="2446952" y="6421803"/>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608325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942288" y="506123"/>
            <a:ext cx="10713396" cy="641457"/>
          </a:xfrm>
        </p:spPr>
        <p:txBody>
          <a:bodyPr>
            <a:normAutofit fontScale="90000"/>
          </a:bodyPr>
          <a:lstStyle/>
          <a:p>
            <a:r>
              <a:rPr lang="de-AT" sz="2700" b="1" dirty="0"/>
              <a:t>Plattform f</a:t>
            </a:r>
            <a:r>
              <a:rPr lang="de-DE" sz="2700" b="1" dirty="0"/>
              <a:t>ü</a:t>
            </a:r>
            <a:r>
              <a:rPr lang="de-AT" sz="2700" b="1" dirty="0"/>
              <a:t>r Alleinerziehende: Inanspruchnahme Dienstleistungen</a:t>
            </a:r>
          </a:p>
        </p:txBody>
      </p:sp>
      <p:graphicFrame>
        <p:nvGraphicFramePr>
          <p:cNvPr id="3" name="Grafico 2">
            <a:extLst>
              <a:ext uri="{FF2B5EF4-FFF2-40B4-BE49-F238E27FC236}">
                <a16:creationId xmlns:a16="http://schemas.microsoft.com/office/drawing/2014/main" id="{18DA4502-AA4B-CCDB-88C1-ABA7A889BBDA}"/>
              </a:ext>
            </a:extLst>
          </p:cNvPr>
          <p:cNvGraphicFramePr>
            <a:graphicFrameLocks/>
          </p:cNvGraphicFramePr>
          <p:nvPr/>
        </p:nvGraphicFramePr>
        <p:xfrm>
          <a:off x="1668961" y="2259725"/>
          <a:ext cx="5033395" cy="34504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afico 4">
            <a:extLst>
              <a:ext uri="{FF2B5EF4-FFF2-40B4-BE49-F238E27FC236}">
                <a16:creationId xmlns:a16="http://schemas.microsoft.com/office/drawing/2014/main" id="{236DB458-98C4-E52A-D844-864071498E42}"/>
              </a:ext>
            </a:extLst>
          </p:cNvPr>
          <p:cNvGraphicFramePr>
            <a:graphicFrameLocks/>
          </p:cNvGraphicFramePr>
          <p:nvPr>
            <p:extLst>
              <p:ext uri="{D42A27DB-BD31-4B8C-83A1-F6EECF244321}">
                <p14:modId xmlns:p14="http://schemas.microsoft.com/office/powerpoint/2010/main" val="4276667242"/>
              </p:ext>
            </p:extLst>
          </p:nvPr>
        </p:nvGraphicFramePr>
        <p:xfrm>
          <a:off x="3105207" y="1282025"/>
          <a:ext cx="6343593" cy="4783495"/>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llaDiTesto 3">
            <a:extLst>
              <a:ext uri="{FF2B5EF4-FFF2-40B4-BE49-F238E27FC236}">
                <a16:creationId xmlns:a16="http://schemas.microsoft.com/office/drawing/2014/main" id="{2F1FD004-76CA-D68D-EF1B-2F4E032BCB2D}"/>
              </a:ext>
            </a:extLst>
          </p:cNvPr>
          <p:cNvSpPr txBox="1"/>
          <p:nvPr/>
        </p:nvSpPr>
        <p:spPr>
          <a:xfrm>
            <a:off x="2975272" y="6287726"/>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
        <p:nvSpPr>
          <p:cNvPr id="6" name="CasellaDiTesto 5">
            <a:extLst>
              <a:ext uri="{FF2B5EF4-FFF2-40B4-BE49-F238E27FC236}">
                <a16:creationId xmlns:a16="http://schemas.microsoft.com/office/drawing/2014/main" id="{46528ACB-75CE-D273-6976-F0EA248FD264}"/>
              </a:ext>
            </a:extLst>
          </p:cNvPr>
          <p:cNvSpPr txBox="1"/>
          <p:nvPr/>
        </p:nvSpPr>
        <p:spPr>
          <a:xfrm>
            <a:off x="9817049" y="3877741"/>
            <a:ext cx="2135994" cy="1938992"/>
          </a:xfrm>
          <a:prstGeom prst="rect">
            <a:avLst/>
          </a:prstGeom>
          <a:noFill/>
        </p:spPr>
        <p:txBody>
          <a:bodyPr wrap="square" rtlCol="0">
            <a:spAutoFit/>
          </a:bodyPr>
          <a:lstStyle/>
          <a:p>
            <a:r>
              <a:rPr lang="de-DE" sz="1200" dirty="0"/>
              <a:t>Restlicher Fragentext: Unsere wichtigsten Dienstleistungen sind Beratungen (auch telefonisch), Mediationen, psychosoziale Lebensberatung, Gesprächsgruppen und kostenlose rechtliche Erstberatungen.</a:t>
            </a:r>
            <a:endParaRPr lang="de-AT" sz="1200" dirty="0"/>
          </a:p>
        </p:txBody>
      </p:sp>
    </p:spTree>
    <p:extLst>
      <p:ext uri="{BB962C8B-B14F-4D97-AF65-F5344CB8AC3E}">
        <p14:creationId xmlns:p14="http://schemas.microsoft.com/office/powerpoint/2010/main" val="404804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874510" y="376286"/>
            <a:ext cx="10713396" cy="641457"/>
          </a:xfrm>
        </p:spPr>
        <p:txBody>
          <a:bodyPr>
            <a:normAutofit fontScale="90000"/>
          </a:bodyPr>
          <a:lstStyle/>
          <a:p>
            <a:r>
              <a:rPr lang="de-AT" sz="2400" b="1" dirty="0"/>
              <a:t>Plattform f</a:t>
            </a:r>
            <a:r>
              <a:rPr lang="de-DE" sz="2400" b="1" dirty="0"/>
              <a:t>ü</a:t>
            </a:r>
            <a:r>
              <a:rPr lang="de-AT" sz="2400" b="1" dirty="0"/>
              <a:t>r Alleinerziehende: Zufriedenheitsniveau mit den </a:t>
            </a:r>
            <a:br>
              <a:rPr lang="de-AT" sz="2400" b="1" dirty="0"/>
            </a:br>
            <a:r>
              <a:rPr lang="de-AT" sz="2400" b="1" dirty="0"/>
              <a:t>Dienstleistungen der Plattform - Begründung</a:t>
            </a:r>
          </a:p>
        </p:txBody>
      </p:sp>
      <p:graphicFrame>
        <p:nvGraphicFramePr>
          <p:cNvPr id="3" name="Grafico 2">
            <a:extLst>
              <a:ext uri="{FF2B5EF4-FFF2-40B4-BE49-F238E27FC236}">
                <a16:creationId xmlns:a16="http://schemas.microsoft.com/office/drawing/2014/main" id="{F29DA323-CD38-2F0C-7942-DCD01431C332}"/>
              </a:ext>
            </a:extLst>
          </p:cNvPr>
          <p:cNvGraphicFramePr>
            <a:graphicFrameLocks/>
          </p:cNvGraphicFramePr>
          <p:nvPr>
            <p:extLst>
              <p:ext uri="{D42A27DB-BD31-4B8C-83A1-F6EECF244321}">
                <p14:modId xmlns:p14="http://schemas.microsoft.com/office/powerpoint/2010/main" val="1492951827"/>
              </p:ext>
            </p:extLst>
          </p:nvPr>
        </p:nvGraphicFramePr>
        <p:xfrm>
          <a:off x="6482359" y="1229032"/>
          <a:ext cx="5709641" cy="54372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afico 3">
            <a:extLst>
              <a:ext uri="{FF2B5EF4-FFF2-40B4-BE49-F238E27FC236}">
                <a16:creationId xmlns:a16="http://schemas.microsoft.com/office/drawing/2014/main" id="{6105FEE5-F6BC-6DE0-40B8-FA8059D593FF}"/>
              </a:ext>
            </a:extLst>
          </p:cNvPr>
          <p:cNvGraphicFramePr>
            <a:graphicFrameLocks/>
          </p:cNvGraphicFramePr>
          <p:nvPr>
            <p:extLst>
              <p:ext uri="{D42A27DB-BD31-4B8C-83A1-F6EECF244321}">
                <p14:modId xmlns:p14="http://schemas.microsoft.com/office/powerpoint/2010/main" val="1798348819"/>
              </p:ext>
            </p:extLst>
          </p:nvPr>
        </p:nvGraphicFramePr>
        <p:xfrm>
          <a:off x="1084449" y="1383534"/>
          <a:ext cx="5463834" cy="5007106"/>
        </p:xfrm>
        <a:graphic>
          <a:graphicData uri="http://schemas.openxmlformats.org/drawingml/2006/chart">
            <c:chart xmlns:c="http://schemas.openxmlformats.org/drawingml/2006/chart" xmlns:r="http://schemas.openxmlformats.org/officeDocument/2006/relationships" r:id="rId3"/>
          </a:graphicData>
        </a:graphic>
      </p:graphicFrame>
      <p:sp>
        <p:nvSpPr>
          <p:cNvPr id="5" name="CasellaDiTesto 4">
            <a:extLst>
              <a:ext uri="{FF2B5EF4-FFF2-40B4-BE49-F238E27FC236}">
                <a16:creationId xmlns:a16="http://schemas.microsoft.com/office/drawing/2014/main" id="{4C03A15A-3F91-4340-0140-BB0D30AF7C13}"/>
              </a:ext>
            </a:extLst>
          </p:cNvPr>
          <p:cNvSpPr txBox="1"/>
          <p:nvPr/>
        </p:nvSpPr>
        <p:spPr>
          <a:xfrm>
            <a:off x="3219112" y="6437235"/>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1914572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4FE045-C837-D41A-9BAB-33D609BAEB53}"/>
              </a:ext>
            </a:extLst>
          </p:cNvPr>
          <p:cNvSpPr>
            <a:spLocks noGrp="1"/>
          </p:cNvSpPr>
          <p:nvPr>
            <p:ph type="title"/>
          </p:nvPr>
        </p:nvSpPr>
        <p:spPr>
          <a:xfrm>
            <a:off x="1952844" y="214320"/>
            <a:ext cx="8911687" cy="1280890"/>
          </a:xfrm>
        </p:spPr>
        <p:txBody>
          <a:bodyPr>
            <a:normAutofit/>
          </a:bodyPr>
          <a:lstStyle/>
          <a:p>
            <a:r>
              <a:rPr lang="de-AT" sz="3200" b="1" dirty="0"/>
              <a:t>Was fehlt / </a:t>
            </a:r>
            <a:r>
              <a:rPr lang="de-AT" sz="3200" b="1" dirty="0" err="1"/>
              <a:t>Wof</a:t>
            </a:r>
            <a:r>
              <a:rPr lang="de-DE" sz="3200" b="1" i="0" u="none" strike="noStrike" baseline="0" dirty="0"/>
              <a:t>ü</a:t>
            </a:r>
            <a:r>
              <a:rPr lang="de-AT" sz="3200" b="1" dirty="0"/>
              <a:t>r soll sich die Plattform in Zukunft einsetzen?</a:t>
            </a:r>
          </a:p>
        </p:txBody>
      </p:sp>
      <p:sp>
        <p:nvSpPr>
          <p:cNvPr id="5" name="CasellaDiTesto 4">
            <a:extLst>
              <a:ext uri="{FF2B5EF4-FFF2-40B4-BE49-F238E27FC236}">
                <a16:creationId xmlns:a16="http://schemas.microsoft.com/office/drawing/2014/main" id="{60BCF228-0CC2-CDC3-7042-589FCAA6E725}"/>
              </a:ext>
            </a:extLst>
          </p:cNvPr>
          <p:cNvSpPr txBox="1"/>
          <p:nvPr/>
        </p:nvSpPr>
        <p:spPr>
          <a:xfrm>
            <a:off x="3153779" y="6396752"/>
            <a:ext cx="8360664" cy="400110"/>
          </a:xfrm>
          <a:prstGeom prst="rect">
            <a:avLst/>
          </a:prstGeom>
          <a:noFill/>
        </p:spPr>
        <p:txBody>
          <a:bodyPr wrap="square" rtlCol="0">
            <a:spAutoFit/>
          </a:bodyPr>
          <a:lstStyle/>
          <a:p>
            <a:r>
              <a:rPr lang="de-AT" sz="10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10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10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1050" dirty="0">
              <a:solidFill>
                <a:schemeClr val="tx1">
                  <a:lumMod val="65000"/>
                  <a:lumOff val="35000"/>
                </a:schemeClr>
              </a:solidFill>
              <a:latin typeface="+mj-lt"/>
            </a:endParaRPr>
          </a:p>
        </p:txBody>
      </p:sp>
      <p:graphicFrame>
        <p:nvGraphicFramePr>
          <p:cNvPr id="6" name="Segnaposto contenuto 5">
            <a:extLst>
              <a:ext uri="{FF2B5EF4-FFF2-40B4-BE49-F238E27FC236}">
                <a16:creationId xmlns:a16="http://schemas.microsoft.com/office/drawing/2014/main" id="{BB058FEA-9FB8-9E25-CE97-87DFCA4A7F07}"/>
              </a:ext>
            </a:extLst>
          </p:cNvPr>
          <p:cNvGraphicFramePr>
            <a:graphicFrameLocks noGrp="1"/>
          </p:cNvGraphicFramePr>
          <p:nvPr>
            <p:ph sz="half" idx="1"/>
            <p:extLst>
              <p:ext uri="{D42A27DB-BD31-4B8C-83A1-F6EECF244321}">
                <p14:modId xmlns:p14="http://schemas.microsoft.com/office/powerpoint/2010/main" val="2503229523"/>
              </p:ext>
            </p:extLst>
          </p:nvPr>
        </p:nvGraphicFramePr>
        <p:xfrm>
          <a:off x="2355425" y="1296420"/>
          <a:ext cx="8911687" cy="50235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1444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730477" y="306333"/>
            <a:ext cx="10186220" cy="1280890"/>
          </a:xfrm>
        </p:spPr>
        <p:txBody>
          <a:bodyPr>
            <a:normAutofit fontScale="90000"/>
          </a:bodyPr>
          <a:lstStyle/>
          <a:p>
            <a:r>
              <a:rPr lang="de-AT" b="1" dirty="0"/>
              <a:t>Was fehlt 1: </a:t>
            </a:r>
            <a:r>
              <a:rPr lang="de-DE" b="1" dirty="0"/>
              <a:t>Günstige Kinderbetreuung (Sommer und Freizeit)/Leistbare Urlaube </a:t>
            </a:r>
            <a:br>
              <a:rPr lang="de-DE" b="1" dirty="0"/>
            </a:br>
            <a:r>
              <a:rPr lang="de-AT" sz="2400" dirty="0"/>
              <a:t>(Auszug aus den offenen Antworten)</a:t>
            </a:r>
            <a:endParaRPr lang="de-AT" dirty="0"/>
          </a:p>
        </p:txBody>
      </p:sp>
      <p:sp>
        <p:nvSpPr>
          <p:cNvPr id="4" name="Segnaposto contenuto 4">
            <a:extLst>
              <a:ext uri="{FF2B5EF4-FFF2-40B4-BE49-F238E27FC236}">
                <a16:creationId xmlns:a16="http://schemas.microsoft.com/office/drawing/2014/main" id="{0C9FC44F-E459-A242-0B3D-E48DB564FEE8}"/>
              </a:ext>
            </a:extLst>
          </p:cNvPr>
          <p:cNvSpPr>
            <a:spLocks noGrp="1"/>
          </p:cNvSpPr>
          <p:nvPr>
            <p:ph sz="half" idx="1"/>
          </p:nvPr>
        </p:nvSpPr>
        <p:spPr>
          <a:xfrm>
            <a:off x="1730477" y="1842093"/>
            <a:ext cx="9901853" cy="4396147"/>
          </a:xfrm>
        </p:spPr>
        <p:txBody>
          <a:bodyPr>
            <a:normAutofit fontScale="85000" lnSpcReduction="10000"/>
          </a:bodyPr>
          <a:lstStyle/>
          <a:p>
            <a:pPr marL="0" indent="0">
              <a:buNone/>
            </a:pPr>
            <a:r>
              <a:rPr lang="de-AT" i="1" dirty="0"/>
              <a:t>„</a:t>
            </a:r>
            <a:r>
              <a:rPr lang="de-DE" sz="1800" i="1" u="none" strike="noStrike" dirty="0">
                <a:effectLst/>
              </a:rPr>
              <a:t> Betreuung allgemein, der Kindergarten schließt um 14.30 </a:t>
            </a:r>
            <a:r>
              <a:rPr lang="de-DE" i="1" dirty="0"/>
              <a:t>U</a:t>
            </a:r>
            <a:r>
              <a:rPr lang="de-DE" sz="1800" i="1" u="none" strike="noStrike" dirty="0">
                <a:effectLst/>
              </a:rPr>
              <a:t>hr und danach gibt es keine öffentliche Möglichkeit auf Betreuung“</a:t>
            </a:r>
          </a:p>
          <a:p>
            <a:pPr marL="0" indent="0">
              <a:buNone/>
            </a:pPr>
            <a:r>
              <a:rPr lang="de-DE" sz="1800" i="1" u="none" strike="noStrike" dirty="0">
                <a:effectLst/>
              </a:rPr>
              <a:t>„</a:t>
            </a:r>
            <a:r>
              <a:rPr lang="it-IT" sz="1800" i="1" u="none" strike="noStrike" dirty="0">
                <a:effectLst/>
              </a:rPr>
              <a:t> </a:t>
            </a:r>
            <a:r>
              <a:rPr lang="de-DE" sz="1800" i="1" u="none" strike="noStrike" dirty="0">
                <a:effectLst/>
              </a:rPr>
              <a:t>Es braucht viel mehr Angebote für die Kinderbetreuung, auch nachmittags“</a:t>
            </a:r>
          </a:p>
          <a:p>
            <a:pPr marL="0" indent="0">
              <a:buNone/>
            </a:pPr>
            <a:r>
              <a:rPr lang="de-DE" i="1" dirty="0"/>
              <a:t>„ Betreuung in den Schulferien, nicht jeder kann Urlaub nehmen wenn die Kinder Ferien haben.“</a:t>
            </a:r>
          </a:p>
          <a:p>
            <a:pPr marL="0" indent="0">
              <a:buNone/>
            </a:pPr>
            <a:r>
              <a:rPr lang="de-DE" i="1" dirty="0"/>
              <a:t>„</a:t>
            </a:r>
            <a:r>
              <a:rPr lang="it-IT" i="1" dirty="0"/>
              <a:t> </a:t>
            </a:r>
            <a:r>
              <a:rPr lang="de-DE" i="1" dirty="0"/>
              <a:t>Finanzierbare Betreuung“</a:t>
            </a:r>
          </a:p>
          <a:p>
            <a:pPr marL="0" indent="0">
              <a:buNone/>
            </a:pPr>
            <a:r>
              <a:rPr lang="de-DE" i="1" dirty="0"/>
              <a:t>„ Preisgerechte und vor allem freie (immer wieder die Antwort: wir haben keinen Platz) Betreuungsangebote. Ich kann doch nicht für 1000€ (Teilzeit, mehr ist ja sowieso nicht möglich) arbeiten gehen und muss 400-500€ nur für die Betreuung eines Kindes ausgeben! Die Antwort: dann arbeite mehr; bringt ja auch nichts. Wohin mit dem Kind/ den Kindern!? „</a:t>
            </a:r>
          </a:p>
          <a:p>
            <a:pPr marL="0" indent="0">
              <a:buNone/>
            </a:pPr>
            <a:r>
              <a:rPr lang="de-DE" i="1" dirty="0"/>
              <a:t>„ Ganztages und Ganzjahres- Betreuung“</a:t>
            </a:r>
          </a:p>
          <a:p>
            <a:pPr marL="0" indent="0">
              <a:buNone/>
            </a:pPr>
            <a:r>
              <a:rPr lang="de-DE" i="1" dirty="0"/>
              <a:t>„ </a:t>
            </a:r>
            <a:r>
              <a:rPr lang="it-IT" i="1" dirty="0"/>
              <a:t>Il servizio dell'asilo nido è molto rigido nell'orario e non mi dava la possibilità di lasciare il bambino oltre le 13.00</a:t>
            </a:r>
            <a:r>
              <a:rPr lang="de-DE" i="1" dirty="0"/>
              <a:t>“</a:t>
            </a:r>
          </a:p>
          <a:p>
            <a:pPr marL="0" indent="0">
              <a:buNone/>
            </a:pPr>
            <a:r>
              <a:rPr lang="de-DE" i="1" dirty="0"/>
              <a:t>„ Im Sommer zu wenig Unterstützung im Dorf. Und die entsprechende finanzielle Mehrbelastung!.“</a:t>
            </a:r>
          </a:p>
          <a:p>
            <a:pPr marL="0" indent="0">
              <a:buNone/>
            </a:pPr>
            <a:r>
              <a:rPr lang="de-DE" i="1" dirty="0"/>
              <a:t>„ Ganztagsschulen, vor allem in den Dörfern. Angebote für Ferienbetreuung“</a:t>
            </a:r>
          </a:p>
          <a:p>
            <a:pPr marL="0" indent="0">
              <a:buNone/>
            </a:pPr>
            <a:r>
              <a:rPr lang="de-DE" i="1" dirty="0"/>
              <a:t>„ Ich kenne keine Unterstützungen für Alleinerziehende, was fehlt ist die ausreichende Kinderbetreuung“</a:t>
            </a:r>
            <a:endParaRPr lang="de-AT" i="1" dirty="0"/>
          </a:p>
        </p:txBody>
      </p:sp>
      <p:sp>
        <p:nvSpPr>
          <p:cNvPr id="3" name="CasellaDiTesto 2">
            <a:extLst>
              <a:ext uri="{FF2B5EF4-FFF2-40B4-BE49-F238E27FC236}">
                <a16:creationId xmlns:a16="http://schemas.microsoft.com/office/drawing/2014/main" id="{19EFEAB9-5C04-94EB-9D34-5905B0CFA673}"/>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15784465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730477" y="306333"/>
            <a:ext cx="10186220" cy="1060351"/>
          </a:xfrm>
        </p:spPr>
        <p:txBody>
          <a:bodyPr>
            <a:normAutofit fontScale="90000"/>
          </a:bodyPr>
          <a:lstStyle/>
          <a:p>
            <a:r>
              <a:rPr lang="de-AT" sz="3200" b="1" dirty="0"/>
              <a:t>Was fehlt 2: </a:t>
            </a:r>
            <a:r>
              <a:rPr lang="de-DE" sz="3200" b="1" dirty="0"/>
              <a:t>Finanzielle Aspekte (Beihilfen</a:t>
            </a:r>
            <a:r>
              <a:rPr lang="de-DE" b="1" dirty="0"/>
              <a:t>, </a:t>
            </a:r>
            <a:r>
              <a:rPr lang="de-DE" sz="3200" b="1" dirty="0"/>
              <a:t>Ermäßigungen,…) </a:t>
            </a:r>
            <a:r>
              <a:rPr lang="de-AT" sz="2400" dirty="0"/>
              <a:t>(Auszug aus den offenen Antworten)</a:t>
            </a:r>
            <a:endParaRPr lang="de-AT" dirty="0"/>
          </a:p>
        </p:txBody>
      </p:sp>
      <p:sp>
        <p:nvSpPr>
          <p:cNvPr id="4" name="Segnaposto contenuto 4">
            <a:extLst>
              <a:ext uri="{FF2B5EF4-FFF2-40B4-BE49-F238E27FC236}">
                <a16:creationId xmlns:a16="http://schemas.microsoft.com/office/drawing/2014/main" id="{0C9FC44F-E459-A242-0B3D-E48DB564FEE8}"/>
              </a:ext>
            </a:extLst>
          </p:cNvPr>
          <p:cNvSpPr>
            <a:spLocks noGrp="1"/>
          </p:cNvSpPr>
          <p:nvPr>
            <p:ph sz="half" idx="1"/>
          </p:nvPr>
        </p:nvSpPr>
        <p:spPr>
          <a:xfrm>
            <a:off x="1730477" y="1472761"/>
            <a:ext cx="9901853" cy="4840367"/>
          </a:xfrm>
        </p:spPr>
        <p:txBody>
          <a:bodyPr>
            <a:normAutofit fontScale="85000" lnSpcReduction="20000"/>
          </a:bodyPr>
          <a:lstStyle/>
          <a:p>
            <a:pPr marL="0" indent="0">
              <a:buNone/>
            </a:pPr>
            <a:r>
              <a:rPr lang="de-AT" i="1" dirty="0"/>
              <a:t>„</a:t>
            </a:r>
            <a:r>
              <a:rPr lang="de-DE" sz="1800" i="1" u="none" strike="noStrike" dirty="0">
                <a:effectLst/>
              </a:rPr>
              <a:t> Als allein Erziehende sollten mehr kosten vom Land übernommen werden. Ich war selbst nicht lange in der Lage, aber ich wusste kurze Zeit nicht (schlimme Zustände) wie ich mir und meinen Kindern Kleidung und Nahrung kaufen konnte zum Glück hatte ich eine gute Mutter aber was </a:t>
            </a:r>
            <a:r>
              <a:rPr lang="de-DE" i="1" dirty="0"/>
              <a:t>t</a:t>
            </a:r>
            <a:r>
              <a:rPr lang="de-DE" sz="1800" i="1" u="none" strike="noStrike" dirty="0">
                <a:effectLst/>
              </a:rPr>
              <a:t>un Menschen die das nicht haben“</a:t>
            </a:r>
          </a:p>
          <a:p>
            <a:pPr marL="0" indent="0">
              <a:buNone/>
            </a:pPr>
            <a:r>
              <a:rPr lang="de-DE" sz="1800" i="1" u="none" strike="noStrike" dirty="0">
                <a:effectLst/>
              </a:rPr>
              <a:t>„ Finanzielle Ermäßigungen für 1-Eltern-Familien (klassische "Familien-Tickets" gehen fast immer von 2 Eltern plus Kindern aus).“</a:t>
            </a:r>
          </a:p>
          <a:p>
            <a:pPr marL="0" indent="0">
              <a:buNone/>
            </a:pPr>
            <a:r>
              <a:rPr lang="de-DE" sz="1800" i="1" u="none" strike="noStrike" dirty="0">
                <a:effectLst/>
              </a:rPr>
              <a:t>„</a:t>
            </a:r>
            <a:r>
              <a:rPr lang="it-IT" sz="1800" i="1" u="none" strike="noStrike" dirty="0">
                <a:effectLst/>
              </a:rPr>
              <a:t> A noi padri che dobbiamo lasciare la Casa famiglia, manca un supporto economico per le spese di una nuova abitazione.</a:t>
            </a:r>
            <a:r>
              <a:rPr lang="de-DE" sz="1800" i="1" u="none" strike="noStrike" dirty="0">
                <a:effectLst/>
              </a:rPr>
              <a:t>“</a:t>
            </a:r>
          </a:p>
          <a:p>
            <a:pPr marL="0" indent="0">
              <a:buNone/>
            </a:pPr>
            <a:r>
              <a:rPr lang="de-DE" i="1" dirty="0"/>
              <a:t>„ Es wird zwar bei den Berechnungen der </a:t>
            </a:r>
            <a:r>
              <a:rPr lang="de-DE" i="1" dirty="0" err="1"/>
              <a:t>Isee</a:t>
            </a:r>
            <a:r>
              <a:rPr lang="de-DE" i="1" dirty="0"/>
              <a:t> wert genommen, aber da ich alleine bin, wohne ich bei meiner Mutter und somit zählt sie dazu - eigene Wohnung könnte ich mir nie leisten, somit ist mein persönlicher Bereich im Moment sehr </a:t>
            </a:r>
            <a:r>
              <a:rPr lang="de-DE" i="1" dirty="0" err="1"/>
              <a:t>sehr</a:t>
            </a:r>
            <a:r>
              <a:rPr lang="de-DE" i="1" dirty="0"/>
              <a:t> klein.“</a:t>
            </a:r>
          </a:p>
          <a:p>
            <a:pPr marL="0" indent="0">
              <a:buNone/>
            </a:pPr>
            <a:r>
              <a:rPr lang="de-DE" i="1" dirty="0"/>
              <a:t>„</a:t>
            </a:r>
            <a:r>
              <a:rPr lang="it-IT" i="1" dirty="0"/>
              <a:t> </a:t>
            </a:r>
            <a:r>
              <a:rPr lang="de-DE" i="1" dirty="0"/>
              <a:t>Finanziell Mittel Kindergeld usw.“</a:t>
            </a:r>
          </a:p>
          <a:p>
            <a:pPr marL="0" indent="0">
              <a:buNone/>
            </a:pPr>
            <a:r>
              <a:rPr lang="de-DE" i="1" dirty="0"/>
              <a:t>„ Hilfe finanziell, Sommer Betreuung sollte eventuell für alleinerziehende oder Familien mit wenig Einkommen gesenkt werden sowie Müll Spesen oder anderes. Habe knapp 2000 Euro im Monat 1100 sind Miete plus Strom, Müll, Kindergarten, Tagesmutter, bleiben 450-500 Euro für 3 Kinder und mich. Wenn große Sachen gebraucht werden ist es oft schwer.„</a:t>
            </a:r>
          </a:p>
          <a:p>
            <a:pPr marL="0" indent="0">
              <a:buNone/>
            </a:pPr>
            <a:r>
              <a:rPr lang="de-DE" i="1" dirty="0"/>
              <a:t>„ Frauen sollten als Mütter die Wahl haben, ob sie bei ihrem Kind/ihren Kindern bleibt oder arbeiten geht, der Staat sollte hier die Frauen finanziell unterstützen, heute wird man als Mutter gezwungen zu arbeiten, außer der Partner finanziert das "</a:t>
            </a:r>
            <a:r>
              <a:rPr lang="de-DE" i="1" dirty="0" err="1"/>
              <a:t>Zuhausebleiben</a:t>
            </a:r>
            <a:r>
              <a:rPr lang="de-DE" i="1" dirty="0"/>
              <a:t> bei den Kindern"“</a:t>
            </a:r>
          </a:p>
          <a:p>
            <a:pPr marL="0" indent="0">
              <a:buNone/>
            </a:pPr>
            <a:r>
              <a:rPr lang="de-DE" i="1" dirty="0"/>
              <a:t>„ Finanziell alles ist auf Familien ausgelegt z.B. </a:t>
            </a:r>
            <a:r>
              <a:rPr lang="de-DE" i="1" dirty="0" err="1"/>
              <a:t>Familienermässigungen</a:t>
            </a:r>
            <a:r>
              <a:rPr lang="de-DE" i="1" dirty="0"/>
              <a:t> die bekomme ich dann nicht“</a:t>
            </a:r>
          </a:p>
        </p:txBody>
      </p:sp>
      <p:sp>
        <p:nvSpPr>
          <p:cNvPr id="3" name="CasellaDiTesto 2">
            <a:extLst>
              <a:ext uri="{FF2B5EF4-FFF2-40B4-BE49-F238E27FC236}">
                <a16:creationId xmlns:a16="http://schemas.microsoft.com/office/drawing/2014/main" id="{19EFEAB9-5C04-94EB-9D34-5905B0CFA673}"/>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14219850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1730477" y="306333"/>
            <a:ext cx="10186220" cy="1280890"/>
          </a:xfrm>
        </p:spPr>
        <p:txBody>
          <a:bodyPr>
            <a:normAutofit fontScale="90000"/>
          </a:bodyPr>
          <a:lstStyle/>
          <a:p>
            <a:r>
              <a:rPr lang="de-AT" b="1" dirty="0"/>
              <a:t>Was fehlt 3: </a:t>
            </a:r>
            <a:r>
              <a:rPr lang="de-DE" b="1" dirty="0"/>
              <a:t>Vereinbarkeit von Familie und Beruf (Flexibilität, Anrecht auf bezahlte Krankheit,...)</a:t>
            </a:r>
            <a:br>
              <a:rPr lang="de-DE" b="1" dirty="0"/>
            </a:br>
            <a:r>
              <a:rPr lang="de-AT" sz="2400" dirty="0"/>
              <a:t>(Auszug aus den offenen Antworten)</a:t>
            </a:r>
            <a:endParaRPr lang="de-AT" dirty="0"/>
          </a:p>
        </p:txBody>
      </p:sp>
      <p:sp>
        <p:nvSpPr>
          <p:cNvPr id="4" name="Segnaposto contenuto 4">
            <a:extLst>
              <a:ext uri="{FF2B5EF4-FFF2-40B4-BE49-F238E27FC236}">
                <a16:creationId xmlns:a16="http://schemas.microsoft.com/office/drawing/2014/main" id="{0C9FC44F-E459-A242-0B3D-E48DB564FEE8}"/>
              </a:ext>
            </a:extLst>
          </p:cNvPr>
          <p:cNvSpPr>
            <a:spLocks noGrp="1"/>
          </p:cNvSpPr>
          <p:nvPr>
            <p:ph sz="half" idx="1"/>
          </p:nvPr>
        </p:nvSpPr>
        <p:spPr>
          <a:xfrm>
            <a:off x="1730477" y="1842093"/>
            <a:ext cx="9901853" cy="4396147"/>
          </a:xfrm>
        </p:spPr>
        <p:txBody>
          <a:bodyPr>
            <a:normAutofit lnSpcReduction="10000"/>
          </a:bodyPr>
          <a:lstStyle/>
          <a:p>
            <a:pPr marL="0" indent="0">
              <a:buNone/>
            </a:pPr>
            <a:r>
              <a:rPr lang="de-AT" i="1" dirty="0"/>
              <a:t>„</a:t>
            </a:r>
            <a:r>
              <a:rPr lang="de-DE" sz="1800" i="1" u="none" strike="noStrike" dirty="0">
                <a:effectLst/>
              </a:rPr>
              <a:t> Angebote zur Unterbringung oder Beschäftigung der Kinder außerhalb normaler Bürozeiten. (Arbeite als Pflegekraft im Altenheim mit verschiedenen Turnusdiensten)“</a:t>
            </a:r>
          </a:p>
          <a:p>
            <a:pPr marL="0" indent="0">
              <a:buNone/>
            </a:pPr>
            <a:r>
              <a:rPr lang="de-DE" sz="1800" i="1" u="none" strike="noStrike" dirty="0">
                <a:effectLst/>
              </a:rPr>
              <a:t>„ Arbeitsmarkt, Gehalt in Teilzeit (Gastronomie), wenn man ein Kindermädchen brauch, hat man das Geld nicht dazu.“</a:t>
            </a:r>
          </a:p>
          <a:p>
            <a:pPr marL="0" indent="0">
              <a:buNone/>
            </a:pPr>
            <a:r>
              <a:rPr lang="de-DE" sz="1800" i="1" u="none" strike="noStrike" dirty="0">
                <a:effectLst/>
              </a:rPr>
              <a:t>„</a:t>
            </a:r>
            <a:r>
              <a:rPr lang="it-IT" sz="1800" i="1" u="none" strike="noStrike" dirty="0">
                <a:effectLst/>
              </a:rPr>
              <a:t> </a:t>
            </a:r>
            <a:r>
              <a:rPr lang="de-DE" sz="1800" i="1" u="none" strike="noStrike" dirty="0">
                <a:effectLst/>
              </a:rPr>
              <a:t>Beruf und Betreuung unter einem Hut zu bringen ist oft sehr schwierig“</a:t>
            </a:r>
          </a:p>
          <a:p>
            <a:pPr marL="0" indent="0">
              <a:buNone/>
            </a:pPr>
            <a:r>
              <a:rPr lang="de-DE" i="1" dirty="0"/>
              <a:t>„ im Arbeitsbereich müssen Alleinerziehende mehr unterstützt und entlastet werden.“</a:t>
            </a:r>
          </a:p>
          <a:p>
            <a:pPr marL="0" indent="0">
              <a:buNone/>
            </a:pPr>
            <a:r>
              <a:rPr lang="de-DE" i="1" dirty="0"/>
              <a:t>„</a:t>
            </a:r>
            <a:r>
              <a:rPr lang="it-IT" i="1" dirty="0"/>
              <a:t> </a:t>
            </a:r>
            <a:r>
              <a:rPr lang="de-DE" i="1" dirty="0"/>
              <a:t>Es sollten mehr leistbare Betreuungsformen geben. Damit Beruf und Kinder unter einen Hut passen.“</a:t>
            </a:r>
          </a:p>
          <a:p>
            <a:pPr marL="0" indent="0">
              <a:buNone/>
            </a:pPr>
            <a:r>
              <a:rPr lang="de-DE" i="1" dirty="0"/>
              <a:t>„ Flexible Betreuung, mehr Tage bei der Arbeit frei wenn Kind krank „</a:t>
            </a:r>
          </a:p>
          <a:p>
            <a:pPr marL="0" indent="0">
              <a:buNone/>
            </a:pPr>
            <a:r>
              <a:rPr lang="de-DE" i="1" dirty="0"/>
              <a:t>„ Da weiß ich echt nicht wo ich anfangen sollte... so vieles das sich in den letzten 20 Jahren verbessert hat und so vieles das einfach vergessen wird... vor allem leistbare und flexible Kinderbetreuung damit Frau am Arbeitsmarkt mithalten kann. “</a:t>
            </a:r>
          </a:p>
          <a:p>
            <a:pPr marL="0" indent="0">
              <a:buNone/>
            </a:pPr>
            <a:r>
              <a:rPr lang="de-DE" i="1" dirty="0"/>
              <a:t>„ zusätzliche freie Tage bei Krankmeldung“</a:t>
            </a:r>
          </a:p>
        </p:txBody>
      </p:sp>
      <p:sp>
        <p:nvSpPr>
          <p:cNvPr id="3" name="CasellaDiTesto 2">
            <a:extLst>
              <a:ext uri="{FF2B5EF4-FFF2-40B4-BE49-F238E27FC236}">
                <a16:creationId xmlns:a16="http://schemas.microsoft.com/office/drawing/2014/main" id="{19EFEAB9-5C04-94EB-9D34-5905B0CFA673}"/>
              </a:ext>
            </a:extLst>
          </p:cNvPr>
          <p:cNvSpPr txBox="1"/>
          <p:nvPr/>
        </p:nvSpPr>
        <p:spPr>
          <a:xfrm>
            <a:off x="2397963" y="6313128"/>
            <a:ext cx="8360664" cy="369332"/>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Tree>
    <p:extLst>
      <p:ext uri="{BB962C8B-B14F-4D97-AF65-F5344CB8AC3E}">
        <p14:creationId xmlns:p14="http://schemas.microsoft.com/office/powerpoint/2010/main" val="39349622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EFB19C-A78C-D430-A65F-AA5BBA9CD6A3}"/>
              </a:ext>
            </a:extLst>
          </p:cNvPr>
          <p:cNvSpPr>
            <a:spLocks noGrp="1"/>
          </p:cNvSpPr>
          <p:nvPr>
            <p:ph type="title"/>
          </p:nvPr>
        </p:nvSpPr>
        <p:spPr>
          <a:xfrm>
            <a:off x="7599679" y="306333"/>
            <a:ext cx="4317017" cy="1024627"/>
          </a:xfrm>
        </p:spPr>
        <p:txBody>
          <a:bodyPr>
            <a:normAutofit fontScale="90000"/>
          </a:bodyPr>
          <a:lstStyle/>
          <a:p>
            <a:r>
              <a:rPr lang="de-DE" b="1" i="0" u="none" strike="noStrike" baseline="0" dirty="0">
                <a:solidFill>
                  <a:srgbClr val="000000"/>
                </a:solidFill>
                <a:latin typeface="Arial" panose="020B0604020202020204" pitchFamily="34" charset="0"/>
              </a:rPr>
              <a:t>Möchten Sie uns noch etwas mitteilen? (N=166)</a:t>
            </a:r>
            <a:br>
              <a:rPr lang="de-DE" b="1" i="0" u="none" strike="noStrike" baseline="0" dirty="0">
                <a:solidFill>
                  <a:srgbClr val="000000"/>
                </a:solidFill>
                <a:latin typeface="Arial" panose="020B0604020202020204" pitchFamily="34" charset="0"/>
              </a:rPr>
            </a:br>
            <a:br>
              <a:rPr lang="de-DE" b="1" i="0" u="none" strike="noStrike" baseline="0" dirty="0">
                <a:solidFill>
                  <a:srgbClr val="000000"/>
                </a:solidFill>
                <a:latin typeface="Arial" panose="020B0604020202020204" pitchFamily="34" charset="0"/>
              </a:rPr>
            </a:br>
            <a:endParaRPr lang="de-AT" dirty="0"/>
          </a:p>
        </p:txBody>
      </p:sp>
      <p:pic>
        <p:nvPicPr>
          <p:cNvPr id="6" name="Segnaposto contenuto 5">
            <a:extLst>
              <a:ext uri="{FF2B5EF4-FFF2-40B4-BE49-F238E27FC236}">
                <a16:creationId xmlns:a16="http://schemas.microsoft.com/office/drawing/2014/main" id="{48DC1F6B-B51C-CF0B-BB80-7D5368910A5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162" y="10160"/>
            <a:ext cx="6837680" cy="6837680"/>
          </a:xfrm>
        </p:spPr>
      </p:pic>
      <p:sp>
        <p:nvSpPr>
          <p:cNvPr id="3" name="CasellaDiTesto 2">
            <a:extLst>
              <a:ext uri="{FF2B5EF4-FFF2-40B4-BE49-F238E27FC236}">
                <a16:creationId xmlns:a16="http://schemas.microsoft.com/office/drawing/2014/main" id="{19EFEAB9-5C04-94EB-9D34-5905B0CFA673}"/>
              </a:ext>
            </a:extLst>
          </p:cNvPr>
          <p:cNvSpPr txBox="1"/>
          <p:nvPr/>
        </p:nvSpPr>
        <p:spPr>
          <a:xfrm>
            <a:off x="7523393" y="6059128"/>
            <a:ext cx="2910927" cy="646331"/>
          </a:xfrm>
          <a:prstGeom prst="rect">
            <a:avLst/>
          </a:prstGeom>
          <a:noFill/>
        </p:spPr>
        <p:txBody>
          <a:bodyPr wrap="square" rtlCol="0">
            <a:spAutoFit/>
          </a:bodyPr>
          <a:lstStyle/>
          <a:p>
            <a:r>
              <a:rPr lang="de-AT" sz="900" dirty="0">
                <a:solidFill>
                  <a:schemeClr val="tx1">
                    <a:lumMod val="65000"/>
                    <a:lumOff val="35000"/>
                  </a:schemeClr>
                </a:solidFill>
              </a:rPr>
              <a:t>Quelle</a:t>
            </a:r>
            <a:r>
              <a:rPr lang="de-AT" sz="900" dirty="0">
                <a:solidFill>
                  <a:schemeClr val="tx1">
                    <a:lumMod val="65000"/>
                    <a:lumOff val="35000"/>
                  </a:schemeClr>
                </a:solidFill>
                <a:latin typeface="+mj-lt"/>
              </a:rPr>
              <a:t>: </a:t>
            </a:r>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Explorative Befragung der Alleinerziehenden in Südtirol: Resultate und Einblicke, 27.09.2024, </a:t>
            </a:r>
          </a:p>
          <a:p>
            <a:r>
              <a:rPr lang="de-DE" sz="900" dirty="0">
                <a:solidFill>
                  <a:schemeClr val="tx1">
                    <a:lumMod val="65000"/>
                    <a:lumOff val="35000"/>
                  </a:schemeClr>
                </a:solidFill>
                <a:effectLst/>
                <a:latin typeface="+mj-lt"/>
                <a:ea typeface="Calibri" panose="020F0502020204030204" pitchFamily="34" charset="0"/>
                <a:cs typeface="Arial" panose="020B0604020202020204" pitchFamily="34" charset="0"/>
              </a:rPr>
              <a:t>Südtiroler Plattform für Alleinerziehende</a:t>
            </a:r>
            <a:endParaRPr lang="de-AT" sz="900" dirty="0">
              <a:solidFill>
                <a:schemeClr val="tx1">
                  <a:lumMod val="65000"/>
                  <a:lumOff val="35000"/>
                </a:schemeClr>
              </a:solidFill>
              <a:latin typeface="+mj-lt"/>
            </a:endParaRPr>
          </a:p>
        </p:txBody>
      </p:sp>
      <p:sp>
        <p:nvSpPr>
          <p:cNvPr id="8" name="CasellaDiTesto 7">
            <a:extLst>
              <a:ext uri="{FF2B5EF4-FFF2-40B4-BE49-F238E27FC236}">
                <a16:creationId xmlns:a16="http://schemas.microsoft.com/office/drawing/2014/main" id="{74D719DF-6EC3-DF3A-A533-31DBE98F73D4}"/>
              </a:ext>
            </a:extLst>
          </p:cNvPr>
          <p:cNvSpPr txBox="1"/>
          <p:nvPr/>
        </p:nvSpPr>
        <p:spPr>
          <a:xfrm>
            <a:off x="7670800" y="2143760"/>
            <a:ext cx="3952240" cy="2862322"/>
          </a:xfrm>
          <a:prstGeom prst="rect">
            <a:avLst/>
          </a:prstGeom>
          <a:noFill/>
        </p:spPr>
        <p:txBody>
          <a:bodyPr wrap="square" rtlCol="0">
            <a:spAutoFit/>
          </a:bodyPr>
          <a:lstStyle/>
          <a:p>
            <a:r>
              <a:rPr lang="de-DE" i="1" dirty="0"/>
              <a:t>„Vielen Dank dass es euch gibt“</a:t>
            </a:r>
          </a:p>
          <a:p>
            <a:endParaRPr lang="de-DE" i="1" dirty="0"/>
          </a:p>
          <a:p>
            <a:r>
              <a:rPr lang="de-DE" i="1" dirty="0"/>
              <a:t>„Vielen Dank für die Umfrage“</a:t>
            </a:r>
          </a:p>
          <a:p>
            <a:endParaRPr lang="de-DE" i="1" dirty="0"/>
          </a:p>
          <a:p>
            <a:r>
              <a:rPr lang="de-DE" i="1" dirty="0"/>
              <a:t>„Vielen Dank für eure Arbeit“</a:t>
            </a:r>
          </a:p>
          <a:p>
            <a:endParaRPr lang="de-DE" i="1" dirty="0"/>
          </a:p>
          <a:p>
            <a:r>
              <a:rPr lang="de-DE" i="1" dirty="0"/>
              <a:t>„Vielen Dank für ihr Engagement und für die Befragung.“</a:t>
            </a:r>
          </a:p>
          <a:p>
            <a:endParaRPr lang="de-DE" i="1" dirty="0"/>
          </a:p>
          <a:p>
            <a:r>
              <a:rPr lang="de-AT" i="1" dirty="0"/>
              <a:t>„Weiter so!“</a:t>
            </a:r>
          </a:p>
        </p:txBody>
      </p:sp>
    </p:spTree>
    <p:extLst>
      <p:ext uri="{BB962C8B-B14F-4D97-AF65-F5344CB8AC3E}">
        <p14:creationId xmlns:p14="http://schemas.microsoft.com/office/powerpoint/2010/main" val="2836837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5B9DB4-C1D3-A42D-4212-1A88CF07C229}"/>
              </a:ext>
            </a:extLst>
          </p:cNvPr>
          <p:cNvSpPr>
            <a:spLocks noGrp="1"/>
          </p:cNvSpPr>
          <p:nvPr>
            <p:ph type="ctrTitle"/>
          </p:nvPr>
        </p:nvSpPr>
        <p:spPr/>
        <p:txBody>
          <a:bodyPr>
            <a:normAutofit fontScale="90000"/>
          </a:bodyPr>
          <a:lstStyle/>
          <a:p>
            <a:r>
              <a:rPr lang="de-AT" b="1" dirty="0"/>
              <a:t>Daten </a:t>
            </a:r>
            <a:r>
              <a:rPr lang="de-AT" sz="5400" b="1" dirty="0"/>
              <a:t>ü</a:t>
            </a:r>
            <a:r>
              <a:rPr lang="de-AT" b="1" dirty="0"/>
              <a:t>ber Alleinerziehende in S</a:t>
            </a:r>
            <a:r>
              <a:rPr lang="de-AT" sz="5400" b="1" dirty="0"/>
              <a:t>ü</a:t>
            </a:r>
            <a:r>
              <a:rPr lang="de-AT" b="1" dirty="0"/>
              <a:t>dtirol</a:t>
            </a:r>
          </a:p>
        </p:txBody>
      </p:sp>
      <p:sp>
        <p:nvSpPr>
          <p:cNvPr id="3" name="Sottotitolo 2">
            <a:extLst>
              <a:ext uri="{FF2B5EF4-FFF2-40B4-BE49-F238E27FC236}">
                <a16:creationId xmlns:a16="http://schemas.microsoft.com/office/drawing/2014/main" id="{74A1D5E2-F3FD-6262-8029-394F226E9F17}"/>
              </a:ext>
            </a:extLst>
          </p:cNvPr>
          <p:cNvSpPr>
            <a:spLocks noGrp="1"/>
          </p:cNvSpPr>
          <p:nvPr>
            <p:ph type="subTitle" idx="1"/>
          </p:nvPr>
        </p:nvSpPr>
        <p:spPr/>
        <p:txBody>
          <a:bodyPr/>
          <a:lstStyle/>
          <a:p>
            <a:r>
              <a:rPr lang="de-AT" dirty="0"/>
              <a:t>Daten ASTAT</a:t>
            </a:r>
          </a:p>
        </p:txBody>
      </p:sp>
    </p:spTree>
    <p:extLst>
      <p:ext uri="{BB962C8B-B14F-4D97-AF65-F5344CB8AC3E}">
        <p14:creationId xmlns:p14="http://schemas.microsoft.com/office/powerpoint/2010/main" val="61045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730478" y="427465"/>
            <a:ext cx="10461522" cy="1280890"/>
          </a:xfrm>
        </p:spPr>
        <p:txBody>
          <a:bodyPr>
            <a:normAutofit/>
          </a:bodyPr>
          <a:lstStyle/>
          <a:p>
            <a:r>
              <a:rPr lang="de-AT" sz="3600" b="1" dirty="0"/>
              <a:t>Südtirol: Außerhalb der Ehe geborene Kinder (Entwicklung 1992 – 2022)</a:t>
            </a:r>
            <a:endParaRPr lang="de-AT" b="1" dirty="0"/>
          </a:p>
        </p:txBody>
      </p:sp>
      <p:pic>
        <p:nvPicPr>
          <p:cNvPr id="4" name="Immagine 3">
            <a:extLst>
              <a:ext uri="{FF2B5EF4-FFF2-40B4-BE49-F238E27FC236}">
                <a16:creationId xmlns:a16="http://schemas.microsoft.com/office/drawing/2014/main" id="{5809AC55-6917-BFD3-E551-012BC5A110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2886" y="2211031"/>
            <a:ext cx="6111240" cy="3619500"/>
          </a:xfrm>
          <a:prstGeom prst="rect">
            <a:avLst/>
          </a:prstGeom>
          <a:noFill/>
          <a:ln>
            <a:noFill/>
          </a:ln>
        </p:spPr>
      </p:pic>
      <p:sp>
        <p:nvSpPr>
          <p:cNvPr id="6" name="CasellaDiTesto 5">
            <a:extLst>
              <a:ext uri="{FF2B5EF4-FFF2-40B4-BE49-F238E27FC236}">
                <a16:creationId xmlns:a16="http://schemas.microsoft.com/office/drawing/2014/main" id="{67FA50E0-981B-F983-88EC-84A6608FA7CF}"/>
              </a:ext>
            </a:extLst>
          </p:cNvPr>
          <p:cNvSpPr txBox="1"/>
          <p:nvPr/>
        </p:nvSpPr>
        <p:spPr>
          <a:xfrm>
            <a:off x="7607808" y="2211031"/>
            <a:ext cx="3968496" cy="3416320"/>
          </a:xfrm>
          <a:prstGeom prst="rect">
            <a:avLst/>
          </a:prstGeom>
          <a:noFill/>
        </p:spPr>
        <p:txBody>
          <a:bodyPr wrap="square" rtlCol="0">
            <a:spAutoFit/>
          </a:bodyPr>
          <a:lstStyle/>
          <a:p>
            <a:r>
              <a:rPr lang="de-DE" sz="18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Die Anzahl der Kinder, die außerhalb der Ehe geboren werden, bleibt in Südtirol letzthin ziemlich konstant. Obwohl der Anstieg zwischen 1992 und 2012 stark war, hat sich das Wachstumstempo in den letzten zehn Jahren verlangsamt. </a:t>
            </a:r>
            <a:r>
              <a:rPr lang="de-DE" sz="18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Im Jahr 2022 waren 46,6 % der Eltern der neugeborenen Kinder unverheiratet, im Vergleich zu 17,0 % vor 30 Jahren </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(Quelle: </a:t>
            </a:r>
            <a:r>
              <a:rPr lang="de-DE" sz="1200" dirty="0" err="1">
                <a:solidFill>
                  <a:srgbClr val="0D0D0D"/>
                </a:solidFill>
                <a:effectLst/>
                <a:latin typeface="Segoe UI" panose="020B0502040204020203" pitchFamily="34" charset="0"/>
                <a:ea typeface="Calibri" panose="020F0502020204030204" pitchFamily="34" charset="0"/>
                <a:cs typeface="Arial" panose="020B0604020202020204" pitchFamily="34" charset="0"/>
              </a:rPr>
              <a:t>astatinfo</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33, 2023).</a:t>
            </a:r>
            <a:endParaRPr lang="de-DE" sz="1800" dirty="0">
              <a:effectLst/>
              <a:latin typeface="Calibri" panose="020F0502020204030204" pitchFamily="34" charset="0"/>
              <a:ea typeface="Calibri" panose="020F0502020204030204" pitchFamily="34" charset="0"/>
              <a:cs typeface="Arial" panose="020B0604020202020204" pitchFamily="34" charset="0"/>
            </a:endParaRPr>
          </a:p>
          <a:p>
            <a:endParaRPr lang="de-AT" dirty="0"/>
          </a:p>
        </p:txBody>
      </p:sp>
    </p:spTree>
    <p:extLst>
      <p:ext uri="{BB962C8B-B14F-4D97-AF65-F5344CB8AC3E}">
        <p14:creationId xmlns:p14="http://schemas.microsoft.com/office/powerpoint/2010/main" val="2028920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730478" y="247432"/>
            <a:ext cx="10461522" cy="1280890"/>
          </a:xfrm>
        </p:spPr>
        <p:txBody>
          <a:bodyPr>
            <a:normAutofit/>
          </a:bodyPr>
          <a:lstStyle/>
          <a:p>
            <a:r>
              <a:rPr lang="de-AT" sz="3200" b="1" dirty="0"/>
              <a:t>Südtirol: Scheidungsrate und betroffene minderjährige Kinder (2021) </a:t>
            </a:r>
          </a:p>
        </p:txBody>
      </p:sp>
      <p:sp>
        <p:nvSpPr>
          <p:cNvPr id="6" name="CasellaDiTesto 5">
            <a:extLst>
              <a:ext uri="{FF2B5EF4-FFF2-40B4-BE49-F238E27FC236}">
                <a16:creationId xmlns:a16="http://schemas.microsoft.com/office/drawing/2014/main" id="{67FA50E0-981B-F983-88EC-84A6608FA7CF}"/>
              </a:ext>
            </a:extLst>
          </p:cNvPr>
          <p:cNvSpPr txBox="1"/>
          <p:nvPr/>
        </p:nvSpPr>
        <p:spPr>
          <a:xfrm>
            <a:off x="6800891" y="1775493"/>
            <a:ext cx="4882158" cy="4488408"/>
          </a:xfrm>
          <a:prstGeom prst="rect">
            <a:avLst/>
          </a:prstGeom>
          <a:noFill/>
        </p:spPr>
        <p:txBody>
          <a:bodyPr wrap="square" rtlCol="0">
            <a:spAutoFit/>
          </a:bodyPr>
          <a:lstStyle/>
          <a:p>
            <a:pPr algn="just">
              <a:lnSpc>
                <a:spcPct val="150000"/>
              </a:lnSpc>
              <a:spcAft>
                <a:spcPts val="800"/>
              </a:spcAft>
            </a:pPr>
            <a:r>
              <a:rPr lang="de-DE" sz="16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Bei gleichbleibendem Scheidungsverhalten endet etwa </a:t>
            </a:r>
            <a:r>
              <a:rPr lang="de-DE" sz="16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jede dritte Ehe in einer Trennung oder Scheidung (Stand 2021)</a:t>
            </a:r>
            <a:r>
              <a:rPr lang="de-DE" sz="16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Die durchschnittliche Ehedauer bis zur Scheidung beträgt 17 Jahre. Die Scheidungsrate im Vergleich zu Deutschland und Österreich ist jedoch niedriger. </a:t>
            </a:r>
            <a:r>
              <a:rPr lang="de-DE" sz="16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I</a:t>
            </a:r>
            <a:r>
              <a:rPr lang="de-DE" sz="1600" b="1" dirty="0">
                <a:solidFill>
                  <a:srgbClr val="0D0D0D"/>
                </a:solidFill>
                <a:effectLst/>
                <a:latin typeface="Segoe UI" panose="020B0502040204020203" pitchFamily="34" charset="0"/>
                <a:ea typeface="Calibri" panose="020F0502020204030204" pitchFamily="34" charset="0"/>
              </a:rPr>
              <a:t>n 20,7 % der Scheidungsfälle ist ein minderjähriges Kind involviert, in 17,2 % zwei Kinder und in 3,8 % mehr als zwei Kinder</a:t>
            </a:r>
            <a:r>
              <a:rPr lang="de-DE" sz="1600" dirty="0">
                <a:solidFill>
                  <a:srgbClr val="0D0D0D"/>
                </a:solidFill>
                <a:effectLst/>
                <a:latin typeface="Segoe UI" panose="020B0502040204020203" pitchFamily="34" charset="0"/>
                <a:ea typeface="Calibri" panose="020F0502020204030204" pitchFamily="34" charset="0"/>
              </a:rPr>
              <a:t>. Insgesamt sind </a:t>
            </a:r>
            <a:r>
              <a:rPr lang="de-DE" sz="1600" b="1" dirty="0">
                <a:solidFill>
                  <a:srgbClr val="0D0D0D"/>
                </a:solidFill>
                <a:effectLst/>
                <a:latin typeface="Segoe UI" panose="020B0502040204020203" pitchFamily="34" charset="0"/>
                <a:ea typeface="Calibri" panose="020F0502020204030204" pitchFamily="34" charset="0"/>
              </a:rPr>
              <a:t>in 41,7 % der Scheidungen minderjährige Kinder involviert</a:t>
            </a:r>
            <a:r>
              <a:rPr lang="de-DE" sz="1600" dirty="0">
                <a:solidFill>
                  <a:srgbClr val="0D0D0D"/>
                </a:solidFill>
                <a:effectLst/>
                <a:latin typeface="Segoe UI" panose="020B0502040204020203" pitchFamily="34" charset="0"/>
                <a:ea typeface="Calibri" panose="020F0502020204030204" pitchFamily="34" charset="0"/>
              </a:rPr>
              <a:t>. </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(Quelle: </a:t>
            </a:r>
            <a:r>
              <a:rPr lang="de-DE" sz="1200" dirty="0" err="1">
                <a:solidFill>
                  <a:srgbClr val="0D0D0D"/>
                </a:solidFill>
                <a:effectLst/>
                <a:latin typeface="Segoe UI" panose="020B0502040204020203" pitchFamily="34" charset="0"/>
                <a:ea typeface="Calibri" panose="020F0502020204030204" pitchFamily="34" charset="0"/>
                <a:cs typeface="Arial" panose="020B0604020202020204" pitchFamily="34" charset="0"/>
              </a:rPr>
              <a:t>astatinfo</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76/2022)</a:t>
            </a:r>
            <a:endParaRPr lang="de-DE" sz="1200" dirty="0">
              <a:effectLst/>
              <a:latin typeface="Calibri" panose="020F0502020204030204" pitchFamily="34" charset="0"/>
              <a:ea typeface="Calibri" panose="020F0502020204030204" pitchFamily="34" charset="0"/>
              <a:cs typeface="Arial" panose="020B0604020202020204" pitchFamily="34" charset="0"/>
            </a:endParaRPr>
          </a:p>
          <a:p>
            <a:endParaRPr lang="de-AT" dirty="0"/>
          </a:p>
        </p:txBody>
      </p:sp>
      <p:pic>
        <p:nvPicPr>
          <p:cNvPr id="3" name="Immagine 2">
            <a:extLst>
              <a:ext uri="{FF2B5EF4-FFF2-40B4-BE49-F238E27FC236}">
                <a16:creationId xmlns:a16="http://schemas.microsoft.com/office/drawing/2014/main" id="{A62301F9-8518-E9E4-7D74-DD51B117A36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4551" y="1487975"/>
            <a:ext cx="5414510" cy="2531722"/>
          </a:xfrm>
          <a:prstGeom prst="rect">
            <a:avLst/>
          </a:prstGeom>
          <a:noFill/>
          <a:ln>
            <a:noFill/>
          </a:ln>
        </p:spPr>
      </p:pic>
      <p:pic>
        <p:nvPicPr>
          <p:cNvPr id="5" name="Immagine 4">
            <a:extLst>
              <a:ext uri="{FF2B5EF4-FFF2-40B4-BE49-F238E27FC236}">
                <a16:creationId xmlns:a16="http://schemas.microsoft.com/office/drawing/2014/main" id="{DD85D081-94EB-0607-7D57-A487202DAB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8643" y="4071155"/>
            <a:ext cx="5421261" cy="2626240"/>
          </a:xfrm>
          <a:prstGeom prst="rect">
            <a:avLst/>
          </a:prstGeom>
          <a:noFill/>
          <a:ln>
            <a:noFill/>
          </a:ln>
        </p:spPr>
      </p:pic>
    </p:spTree>
    <p:extLst>
      <p:ext uri="{BB962C8B-B14F-4D97-AF65-F5344CB8AC3E}">
        <p14:creationId xmlns:p14="http://schemas.microsoft.com/office/powerpoint/2010/main" val="3033185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730478" y="247432"/>
            <a:ext cx="10461522" cy="1280890"/>
          </a:xfrm>
        </p:spPr>
        <p:txBody>
          <a:bodyPr>
            <a:normAutofit fontScale="90000"/>
          </a:bodyPr>
          <a:lstStyle/>
          <a:p>
            <a:r>
              <a:rPr lang="de-AT" sz="3200" b="1" dirty="0"/>
              <a:t>Südtirol: </a:t>
            </a:r>
            <a:r>
              <a:rPr lang="de-AT" sz="3200" b="1" dirty="0" err="1"/>
              <a:t>Armutsgef</a:t>
            </a:r>
            <a:r>
              <a:rPr lang="de-DE" sz="32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ä</a:t>
            </a:r>
            <a:r>
              <a:rPr lang="de-AT" sz="3200" b="1" dirty="0" err="1"/>
              <a:t>hrdung</a:t>
            </a:r>
            <a:r>
              <a:rPr lang="de-AT" sz="3200" b="1" dirty="0"/>
              <a:t> in Südtirol nach Haushaltstyp </a:t>
            </a:r>
            <a:r>
              <a:rPr lang="de-AT" sz="1600" dirty="0"/>
              <a:t>(</a:t>
            </a:r>
            <a:r>
              <a:rPr lang="de-DE" sz="1600" dirty="0">
                <a:effectLst/>
                <a:latin typeface="Calibri" panose="020F0502020204030204" pitchFamily="34" charset="0"/>
                <a:ea typeface="Calibri" panose="020F0502020204030204" pitchFamily="34" charset="0"/>
                <a:cs typeface="Arial" panose="020B0604020202020204" pitchFamily="34" charset="0"/>
              </a:rPr>
              <a:t>Ä</a:t>
            </a:r>
            <a:r>
              <a:rPr lang="de-DE" sz="16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quivalenzbereinigtes Einkommen nach Haushaltstypen – Durchschnitt und Median 2018</a:t>
            </a:r>
            <a:br>
              <a:rPr lang="de-DE" sz="16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br>
            <a:r>
              <a:rPr lang="de-DE" sz="16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Haushalte nach Arm</a:t>
            </a:r>
            <a:r>
              <a:rPr lang="de-DE" sz="1600" dirty="0">
                <a:solidFill>
                  <a:srgbClr val="0D0D0D"/>
                </a:solidFill>
                <a:latin typeface="Segoe UI" panose="020B0502040204020203" pitchFamily="34" charset="0"/>
                <a:ea typeface="Calibri" panose="020F0502020204030204" pitchFamily="34" charset="0"/>
                <a:cs typeface="Arial" panose="020B0604020202020204" pitchFamily="34" charset="0"/>
              </a:rPr>
              <a:t>utsgefährd</a:t>
            </a:r>
            <a:r>
              <a:rPr lang="de-DE" sz="16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ung und soziodemografischen Merkmalen, 2018</a:t>
            </a:r>
            <a:r>
              <a:rPr lang="de-AT" sz="1600" dirty="0"/>
              <a:t>) </a:t>
            </a:r>
            <a:endParaRPr lang="de-AT" sz="3200" dirty="0"/>
          </a:p>
        </p:txBody>
      </p:sp>
      <p:sp>
        <p:nvSpPr>
          <p:cNvPr id="6" name="CasellaDiTesto 5">
            <a:extLst>
              <a:ext uri="{FF2B5EF4-FFF2-40B4-BE49-F238E27FC236}">
                <a16:creationId xmlns:a16="http://schemas.microsoft.com/office/drawing/2014/main" id="{67FA50E0-981B-F983-88EC-84A6608FA7CF}"/>
              </a:ext>
            </a:extLst>
          </p:cNvPr>
          <p:cNvSpPr txBox="1"/>
          <p:nvPr/>
        </p:nvSpPr>
        <p:spPr>
          <a:xfrm>
            <a:off x="5824728" y="1380545"/>
            <a:ext cx="6236208" cy="2278509"/>
          </a:xfrm>
          <a:prstGeom prst="rect">
            <a:avLst/>
          </a:prstGeom>
          <a:noFill/>
        </p:spPr>
        <p:txBody>
          <a:bodyPr wrap="square" rtlCol="0">
            <a:spAutoFit/>
          </a:bodyPr>
          <a:lstStyle/>
          <a:p>
            <a:pPr algn="just">
              <a:lnSpc>
                <a:spcPct val="150000"/>
              </a:lnSpc>
              <a:spcAft>
                <a:spcPts val="800"/>
              </a:spcAft>
            </a:pP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Auch in </a:t>
            </a:r>
            <a:r>
              <a:rPr lang="de-DE" sz="12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Südtirol </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sind bestimmte Personengruppen und Familientypen einem erhöhten Risiko der Armutsgefährdung ausgesetzt, wie aus dem ASTAT-Bericht von 2021  hervorgeht. Insbesondere zeigt sich, dass Alleinerziehende auch in Südtirol oft Schwierigkeiten haben, in ausreichendem Ausmaß einer bezahlten Arbeitstätigkeit nachzugehen</a:t>
            </a:r>
            <a:r>
              <a:rPr lang="de-DE" sz="1200" dirty="0">
                <a:solidFill>
                  <a:srgbClr val="0D0D0D"/>
                </a:solidFill>
                <a:latin typeface="Segoe UI" panose="020B0502040204020203" pitchFamily="34" charset="0"/>
                <a:ea typeface="Calibri" panose="020F0502020204030204" pitchFamily="34" charset="0"/>
                <a:cs typeface="Arial" panose="020B0604020202020204" pitchFamily="34" charset="0"/>
              </a:rPr>
              <a:t>:</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a:t>
            </a:r>
            <a:r>
              <a:rPr lang="de-DE" sz="12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Haushalte</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a:t>
            </a:r>
            <a:r>
              <a:rPr lang="de-DE" sz="12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mit einem alleinlebenden Elternteil und einem oder mehreren minderjährigen Kindern weisen das geringste äquivalenzbereinigte Einkommen unter allen Familientypen auf und</a:t>
            </a:r>
            <a:r>
              <a:rPr lang="de-DE" sz="1200" b="1" dirty="0">
                <a:solidFill>
                  <a:srgbClr val="0D0D0D"/>
                </a:solidFill>
                <a:latin typeface="Segoe UI" panose="020B0502040204020203" pitchFamily="34" charset="0"/>
                <a:ea typeface="Calibri" panose="020F0502020204030204" pitchFamily="34" charset="0"/>
                <a:cs typeface="Arial" panose="020B0604020202020204" pitchFamily="34" charset="0"/>
              </a:rPr>
              <a:t> sind der höchsten Armutsgef</a:t>
            </a:r>
            <a:r>
              <a:rPr lang="de-DE" sz="12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ä</a:t>
            </a:r>
            <a:r>
              <a:rPr lang="de-DE" sz="1200" b="1" dirty="0">
                <a:solidFill>
                  <a:srgbClr val="0D0D0D"/>
                </a:solidFill>
                <a:latin typeface="Segoe UI" panose="020B0502040204020203" pitchFamily="34" charset="0"/>
                <a:ea typeface="Calibri" panose="020F0502020204030204" pitchFamily="34" charset="0"/>
                <a:cs typeface="Arial" panose="020B0604020202020204" pitchFamily="34" charset="0"/>
              </a:rPr>
              <a:t>hrdung ausgesetzt:</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a:t>
            </a:r>
            <a:r>
              <a:rPr lang="de-DE" sz="12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44,7 %</a:t>
            </a:r>
            <a:r>
              <a:rPr lang="de-DE" sz="12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dieser Haushalte </a:t>
            </a:r>
            <a:r>
              <a:rPr lang="de-DE" sz="1200" b="1" dirty="0">
                <a:solidFill>
                  <a:srgbClr val="0D0D0D"/>
                </a:solidFill>
                <a:effectLst/>
                <a:latin typeface="Segoe UI" panose="020B0502040204020203" pitchFamily="34" charset="0"/>
                <a:ea typeface="Calibri" panose="020F0502020204030204" pitchFamily="34" charset="0"/>
                <a:cs typeface="Arial" panose="020B0604020202020204" pitchFamily="34" charset="0"/>
              </a:rPr>
              <a:t>leben unte</a:t>
            </a:r>
            <a:r>
              <a:rPr lang="de-DE" sz="1200" b="1" dirty="0">
                <a:solidFill>
                  <a:srgbClr val="0D0D0D"/>
                </a:solidFill>
                <a:latin typeface="Segoe UI" panose="020B0502040204020203" pitchFamily="34" charset="0"/>
                <a:ea typeface="Calibri" panose="020F0502020204030204" pitchFamily="34" charset="0"/>
                <a:cs typeface="Arial" panose="020B0604020202020204" pitchFamily="34" charset="0"/>
              </a:rPr>
              <a:t>r der Armutsgrenze </a:t>
            </a:r>
            <a:r>
              <a:rPr lang="de-DE" sz="1200" dirty="0">
                <a:solidFill>
                  <a:srgbClr val="0D0D0D"/>
                </a:solidFill>
                <a:latin typeface="Segoe UI" panose="020B0502040204020203" pitchFamily="34" charset="0"/>
                <a:ea typeface="Calibri" panose="020F0502020204030204" pitchFamily="34" charset="0"/>
                <a:cs typeface="Arial" panose="020B0604020202020204" pitchFamily="34" charset="0"/>
              </a:rPr>
              <a:t>(Daten 2018). </a:t>
            </a:r>
            <a:endParaRPr lang="de-DE"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 name="Immagine 3">
            <a:extLst>
              <a:ext uri="{FF2B5EF4-FFF2-40B4-BE49-F238E27FC236}">
                <a16:creationId xmlns:a16="http://schemas.microsoft.com/office/drawing/2014/main" id="{49B3769C-7888-5889-8152-556EB89E8C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8603" y="1468648"/>
            <a:ext cx="4806125" cy="2230078"/>
          </a:xfrm>
          <a:prstGeom prst="rect">
            <a:avLst/>
          </a:prstGeom>
          <a:noFill/>
          <a:ln>
            <a:noFill/>
          </a:ln>
        </p:spPr>
      </p:pic>
      <p:sp>
        <p:nvSpPr>
          <p:cNvPr id="7" name="CasellaDiTesto 6">
            <a:extLst>
              <a:ext uri="{FF2B5EF4-FFF2-40B4-BE49-F238E27FC236}">
                <a16:creationId xmlns:a16="http://schemas.microsoft.com/office/drawing/2014/main" id="{06D3D3B9-8A34-CC2E-02B7-348D86FC2049}"/>
              </a:ext>
            </a:extLst>
          </p:cNvPr>
          <p:cNvSpPr txBox="1"/>
          <p:nvPr/>
        </p:nvSpPr>
        <p:spPr>
          <a:xfrm>
            <a:off x="1426464" y="6334551"/>
            <a:ext cx="6645443" cy="738664"/>
          </a:xfrm>
          <a:prstGeom prst="rect">
            <a:avLst/>
          </a:prstGeom>
          <a:noFill/>
        </p:spPr>
        <p:txBody>
          <a:bodyPr wrap="square" rtlCol="0">
            <a:spAutoFit/>
          </a:bodyPr>
          <a:lstStyle/>
          <a:p>
            <a:r>
              <a:rPr lang="de-DE" sz="800" dirty="0">
                <a:effectLst/>
                <a:latin typeface="Calibri" panose="020F0502020204030204" pitchFamily="34" charset="0"/>
                <a:ea typeface="Calibri" panose="020F0502020204030204" pitchFamily="34" charset="0"/>
                <a:cs typeface="Arial" panose="020B0604020202020204" pitchFamily="34" charset="0"/>
              </a:rPr>
              <a:t>Quelle Grafik: Einkommen und Lebensbedingungen der Haushalte 2018- 2019 und Schätzung 2020, </a:t>
            </a:r>
            <a:r>
              <a:rPr lang="de-DE" sz="800" dirty="0" err="1">
                <a:effectLst/>
                <a:latin typeface="Calibri" panose="020F0502020204030204" pitchFamily="34" charset="0"/>
                <a:ea typeface="Calibri" panose="020F0502020204030204" pitchFamily="34" charset="0"/>
                <a:cs typeface="Arial" panose="020B0604020202020204" pitchFamily="34" charset="0"/>
              </a:rPr>
              <a:t>astatinfo</a:t>
            </a:r>
            <a:r>
              <a:rPr lang="de-DE" sz="800" dirty="0">
                <a:effectLst/>
                <a:latin typeface="Calibri" panose="020F0502020204030204" pitchFamily="34" charset="0"/>
                <a:ea typeface="Calibri" panose="020F0502020204030204" pitchFamily="34" charset="0"/>
                <a:cs typeface="Arial" panose="020B0604020202020204" pitchFamily="34" charset="0"/>
              </a:rPr>
              <a:t> 11, 02/2021</a:t>
            </a:r>
          </a:p>
          <a:p>
            <a:r>
              <a:rPr lang="de-DE" sz="800" dirty="0">
                <a:latin typeface="Calibri" panose="020F0502020204030204" pitchFamily="34" charset="0"/>
                <a:ea typeface="Calibri" panose="020F0502020204030204" pitchFamily="34" charset="0"/>
                <a:cs typeface="Arial" panose="020B0604020202020204" pitchFamily="34" charset="0"/>
              </a:rPr>
              <a:t>Quelle Ausschnitt Tabelle: </a:t>
            </a:r>
            <a:r>
              <a:rPr lang="de-DE" sz="700" dirty="0" err="1">
                <a:solidFill>
                  <a:srgbClr val="0D0D0D"/>
                </a:solidFill>
                <a:effectLst/>
                <a:latin typeface="Segoe UI" panose="020B0502040204020203" pitchFamily="34" charset="0"/>
                <a:ea typeface="Calibri" panose="020F0502020204030204" pitchFamily="34" charset="0"/>
                <a:cs typeface="Arial" panose="020B0604020202020204" pitchFamily="34" charset="0"/>
              </a:rPr>
              <a:t>astatinfo</a:t>
            </a:r>
            <a:r>
              <a:rPr lang="de-DE" sz="7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 11/2021, Tab. 3, Seite 11.</a:t>
            </a:r>
            <a:endParaRPr lang="de-DE" sz="700" dirty="0">
              <a:effectLst/>
              <a:latin typeface="Calibri" panose="020F0502020204030204" pitchFamily="34" charset="0"/>
              <a:ea typeface="Calibri" panose="020F0502020204030204" pitchFamily="34" charset="0"/>
              <a:cs typeface="Arial" panose="020B0604020202020204" pitchFamily="34" charset="0"/>
            </a:endParaRPr>
          </a:p>
          <a:p>
            <a:endParaRPr lang="de-DE" sz="800" dirty="0">
              <a:effectLst/>
              <a:latin typeface="Calibri" panose="020F0502020204030204" pitchFamily="34" charset="0"/>
              <a:ea typeface="Calibri" panose="020F0502020204030204" pitchFamily="34" charset="0"/>
              <a:cs typeface="Arial" panose="020B0604020202020204" pitchFamily="34" charset="0"/>
            </a:endParaRPr>
          </a:p>
          <a:p>
            <a:endParaRPr lang="de-AT" dirty="0"/>
          </a:p>
        </p:txBody>
      </p:sp>
      <p:pic>
        <p:nvPicPr>
          <p:cNvPr id="8" name="Immagine 7">
            <a:extLst>
              <a:ext uri="{FF2B5EF4-FFF2-40B4-BE49-F238E27FC236}">
                <a16:creationId xmlns:a16="http://schemas.microsoft.com/office/drawing/2014/main" id="{B9730CF3-D675-259D-EA3B-7DC4D33693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659" y="3838194"/>
            <a:ext cx="6120130" cy="2217420"/>
          </a:xfrm>
          <a:prstGeom prst="rect">
            <a:avLst/>
          </a:prstGeom>
          <a:noFill/>
          <a:ln>
            <a:noFill/>
          </a:ln>
        </p:spPr>
      </p:pic>
      <p:sp>
        <p:nvSpPr>
          <p:cNvPr id="9" name="CasellaDiTesto 8">
            <a:extLst>
              <a:ext uri="{FF2B5EF4-FFF2-40B4-BE49-F238E27FC236}">
                <a16:creationId xmlns:a16="http://schemas.microsoft.com/office/drawing/2014/main" id="{241D5790-3D83-A94A-2D38-6834807F0520}"/>
              </a:ext>
            </a:extLst>
          </p:cNvPr>
          <p:cNvSpPr txBox="1"/>
          <p:nvPr/>
        </p:nvSpPr>
        <p:spPr>
          <a:xfrm>
            <a:off x="7388837" y="4317756"/>
            <a:ext cx="4324055" cy="1732847"/>
          </a:xfrm>
          <a:prstGeom prst="rect">
            <a:avLst/>
          </a:prstGeom>
          <a:noFill/>
        </p:spPr>
        <p:txBody>
          <a:bodyPr wrap="square" rtlCol="0">
            <a:spAutoFit/>
          </a:bodyPr>
          <a:lstStyle/>
          <a:p>
            <a:pPr algn="just">
              <a:lnSpc>
                <a:spcPct val="150000"/>
              </a:lnSpc>
              <a:spcAft>
                <a:spcPts val="800"/>
              </a:spcAft>
            </a:pPr>
            <a:r>
              <a:rPr lang="de-DE" sz="900" dirty="0">
                <a:solidFill>
                  <a:srgbClr val="0D0D0D"/>
                </a:solidFill>
                <a:effectLst/>
                <a:latin typeface="Segoe UI" panose="020B0502040204020203" pitchFamily="34" charset="0"/>
                <a:ea typeface="Calibri" panose="020F0502020204030204" pitchFamily="34" charset="0"/>
                <a:cs typeface="Arial" panose="020B0604020202020204" pitchFamily="34" charset="0"/>
              </a:rPr>
              <a:t>(</a:t>
            </a:r>
            <a:r>
              <a:rPr lang="de-DE" sz="900" dirty="0" err="1">
                <a:effectLst/>
                <a:latin typeface="Calibri" panose="020F0502020204030204" pitchFamily="34" charset="0"/>
                <a:ea typeface="Calibri" panose="020F0502020204030204" pitchFamily="34" charset="0"/>
                <a:cs typeface="Arial" panose="020B0604020202020204" pitchFamily="34" charset="0"/>
              </a:rPr>
              <a:t>Astatinfo</a:t>
            </a:r>
            <a:r>
              <a:rPr lang="de-DE" sz="900" dirty="0">
                <a:effectLst/>
                <a:latin typeface="Calibri" panose="020F0502020204030204" pitchFamily="34" charset="0"/>
                <a:ea typeface="Calibri" panose="020F0502020204030204" pitchFamily="34" charset="0"/>
                <a:cs typeface="Arial" panose="020B0604020202020204" pitchFamily="34" charset="0"/>
              </a:rPr>
              <a:t> 11/2021, Seite 4: „Ein wesentliches Instrument zur Analyse der Einkommenssituation der Haushalte ist das Äquivalenzeinkommen (auch äquivalenzbereinigten Einkommen, </a:t>
            </a:r>
            <a:r>
              <a:rPr lang="de-DE" sz="900" dirty="0" err="1">
                <a:effectLst/>
                <a:latin typeface="Calibri" panose="020F0502020204030204" pitchFamily="34" charset="0"/>
                <a:ea typeface="Calibri" panose="020F0502020204030204" pitchFamily="34" charset="0"/>
                <a:cs typeface="Arial" panose="020B0604020202020204" pitchFamily="34" charset="0"/>
              </a:rPr>
              <a:t>nda</a:t>
            </a:r>
            <a:r>
              <a:rPr lang="de-DE" sz="900" dirty="0">
                <a:effectLst/>
                <a:latin typeface="Calibri" panose="020F0502020204030204" pitchFamily="34" charset="0"/>
                <a:ea typeface="Calibri" panose="020F0502020204030204" pitchFamily="34" charset="0"/>
                <a:cs typeface="Arial" panose="020B0604020202020204" pitchFamily="34" charset="0"/>
              </a:rPr>
              <a:t>). Auf diese Weise werden die Unterschiede aufgrund der Größe und Zusammensetzung der Haushalte beseitigt. Ein bestimmtes Einkommen kann für eine Einzelperson ein angemessenes Leben ermöglichen, aber für ein Paar mit Kindern zu niedrig sein. Über die Äquivalenzkoeffizienten („modifizierte OECD-Skala“) können die Einkommen der unterschiedlichen Haushalte </a:t>
            </a:r>
            <a:r>
              <a:rPr lang="de-DE" sz="900" dirty="0" err="1">
                <a:effectLst/>
                <a:latin typeface="Calibri" panose="020F0502020204030204" pitchFamily="34" charset="0"/>
                <a:ea typeface="Calibri" panose="020F0502020204030204" pitchFamily="34" charset="0"/>
                <a:cs typeface="Arial" panose="020B0604020202020204" pitchFamily="34" charset="0"/>
              </a:rPr>
              <a:t>äquivalisiert</a:t>
            </a:r>
            <a:r>
              <a:rPr lang="de-DE" sz="900" dirty="0">
                <a:effectLst/>
                <a:latin typeface="Calibri" panose="020F0502020204030204" pitchFamily="34" charset="0"/>
                <a:ea typeface="Calibri" panose="020F0502020204030204" pitchFamily="34" charset="0"/>
                <a:cs typeface="Arial" panose="020B0604020202020204" pitchFamily="34" charset="0"/>
              </a:rPr>
              <a:t>, d.h. vergleichbar hinsichtlich des Lebensstandards gemacht werden.“</a:t>
            </a:r>
          </a:p>
        </p:txBody>
      </p:sp>
    </p:spTree>
    <p:extLst>
      <p:ext uri="{BB962C8B-B14F-4D97-AF65-F5344CB8AC3E}">
        <p14:creationId xmlns:p14="http://schemas.microsoft.com/office/powerpoint/2010/main" val="16028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5672-D1D5-3D56-405A-3B37D67ECF75}"/>
              </a:ext>
            </a:extLst>
          </p:cNvPr>
          <p:cNvSpPr>
            <a:spLocks noGrp="1"/>
          </p:cNvSpPr>
          <p:nvPr>
            <p:ph type="title"/>
          </p:nvPr>
        </p:nvSpPr>
        <p:spPr>
          <a:xfrm>
            <a:off x="1730478" y="427465"/>
            <a:ext cx="10461522" cy="1280890"/>
          </a:xfrm>
        </p:spPr>
        <p:txBody>
          <a:bodyPr>
            <a:normAutofit fontScale="90000"/>
          </a:bodyPr>
          <a:lstStyle/>
          <a:p>
            <a:r>
              <a:rPr lang="de-AT" sz="3600" b="1" dirty="0"/>
              <a:t>Astat Daten: Familien mit nur einem </a:t>
            </a:r>
            <a:r>
              <a:rPr lang="de-DE" sz="3600" b="1" baseline="0" dirty="0"/>
              <a:t>Elternteil</a:t>
            </a:r>
            <a:r>
              <a:rPr lang="de-AT" sz="3600" b="1" dirty="0"/>
              <a:t> und mind. einem </a:t>
            </a:r>
            <a:r>
              <a:rPr lang="de-AT" b="1" dirty="0"/>
              <a:t>m</a:t>
            </a:r>
            <a:r>
              <a:rPr lang="de-AT" sz="3600" b="1" dirty="0"/>
              <a:t>inderjährigen Kind </a:t>
            </a:r>
            <a:r>
              <a:rPr lang="de-AT" sz="2700" b="1" dirty="0"/>
              <a:t>(Anzahl, Entwicklung 1993 – 2023)</a:t>
            </a:r>
            <a:endParaRPr lang="de-AT" b="1" dirty="0"/>
          </a:p>
        </p:txBody>
      </p:sp>
      <p:sp>
        <p:nvSpPr>
          <p:cNvPr id="5" name="CasellaDiTesto 4">
            <a:extLst>
              <a:ext uri="{FF2B5EF4-FFF2-40B4-BE49-F238E27FC236}">
                <a16:creationId xmlns:a16="http://schemas.microsoft.com/office/drawing/2014/main" id="{0F8D9E22-497D-91BB-879D-04748A7F97FA}"/>
              </a:ext>
            </a:extLst>
          </p:cNvPr>
          <p:cNvSpPr txBox="1"/>
          <p:nvPr/>
        </p:nvSpPr>
        <p:spPr>
          <a:xfrm>
            <a:off x="7634310" y="2222328"/>
            <a:ext cx="3919359" cy="3262432"/>
          </a:xfrm>
          <a:prstGeom prst="rect">
            <a:avLst/>
          </a:prstGeom>
          <a:noFill/>
        </p:spPr>
        <p:txBody>
          <a:bodyPr wrap="square" rtlCol="0">
            <a:spAutoFit/>
          </a:bodyPr>
          <a:lstStyle/>
          <a:p>
            <a:pPr algn="ctr"/>
            <a:r>
              <a:rPr lang="de-AT" sz="2400" dirty="0"/>
              <a:t>Die Anzahl </a:t>
            </a:r>
            <a:r>
              <a:rPr lang="de-AT" sz="2400" b="1" dirty="0"/>
              <a:t>der </a:t>
            </a:r>
            <a:r>
              <a:rPr lang="de-DE" sz="2400" b="1" dirty="0" err="1"/>
              <a:t>Famillien</a:t>
            </a:r>
            <a:r>
              <a:rPr lang="de-DE" sz="2400" b="1" dirty="0"/>
              <a:t> </a:t>
            </a:r>
            <a:r>
              <a:rPr lang="en-US" sz="2400" b="1" dirty="0" err="1"/>
              <a:t>mit</a:t>
            </a:r>
            <a:r>
              <a:rPr lang="en-US" sz="2400" b="1" dirty="0"/>
              <a:t> </a:t>
            </a:r>
            <a:r>
              <a:rPr lang="en-US" sz="2400" b="1" dirty="0" err="1"/>
              <a:t>nur</a:t>
            </a:r>
            <a:r>
              <a:rPr lang="en-US" sz="2400" b="1" dirty="0"/>
              <a:t> </a:t>
            </a:r>
            <a:r>
              <a:rPr lang="en-US" sz="2400" b="1" dirty="0" err="1"/>
              <a:t>einem</a:t>
            </a:r>
            <a:r>
              <a:rPr lang="en-US" sz="2400" b="1" dirty="0"/>
              <a:t> </a:t>
            </a:r>
            <a:r>
              <a:rPr lang="de-DE" sz="2400" b="1" baseline="0" dirty="0"/>
              <a:t>Elternteil</a:t>
            </a:r>
            <a:r>
              <a:rPr lang="en-US" sz="2400" b="1" dirty="0"/>
              <a:t> </a:t>
            </a:r>
            <a:r>
              <a:rPr lang="en-US" sz="2400" dirty="0"/>
              <a:t>und </a:t>
            </a:r>
            <a:r>
              <a:rPr lang="en-US" sz="2400" dirty="0" err="1"/>
              <a:t>mindestens</a:t>
            </a:r>
            <a:r>
              <a:rPr lang="en-US" sz="2400" dirty="0"/>
              <a:t> </a:t>
            </a:r>
            <a:r>
              <a:rPr lang="en-US" sz="2400" dirty="0" err="1"/>
              <a:t>einem</a:t>
            </a:r>
            <a:r>
              <a:rPr lang="en-US" sz="2400" dirty="0"/>
              <a:t> </a:t>
            </a:r>
            <a:r>
              <a:rPr lang="en-US" sz="2400" dirty="0" err="1"/>
              <a:t>minderjährigen</a:t>
            </a:r>
            <a:r>
              <a:rPr lang="en-US" sz="2400" dirty="0"/>
              <a:t> Kind</a:t>
            </a:r>
            <a:r>
              <a:rPr lang="en-US" sz="2400" baseline="0" dirty="0"/>
              <a:t> </a:t>
            </a:r>
            <a:r>
              <a:rPr lang="en-US" sz="2400" baseline="0" dirty="0" err="1"/>
              <a:t>ist</a:t>
            </a:r>
            <a:r>
              <a:rPr lang="en-US" sz="2400" baseline="0" dirty="0"/>
              <a:t> </a:t>
            </a:r>
            <a:r>
              <a:rPr lang="en-US" sz="2400" b="1" baseline="0" dirty="0" err="1"/>
              <a:t>zwischen</a:t>
            </a:r>
            <a:r>
              <a:rPr lang="en-US" sz="2400" b="1" baseline="0" dirty="0"/>
              <a:t> 2003 und 2023 um </a:t>
            </a:r>
            <a:r>
              <a:rPr lang="en-US" sz="2400" b="1" dirty="0"/>
              <a:t>70,8</a:t>
            </a:r>
            <a:r>
              <a:rPr lang="en-US" sz="2400" b="1" baseline="0" dirty="0"/>
              <a:t> % </a:t>
            </a:r>
            <a:r>
              <a:rPr lang="en-US" sz="2400" b="1" baseline="0" dirty="0" err="1"/>
              <a:t>gewachsen</a:t>
            </a:r>
            <a:r>
              <a:rPr lang="en-US" sz="2400" b="1" baseline="0" dirty="0"/>
              <a:t> </a:t>
            </a:r>
            <a:r>
              <a:rPr lang="en-US" sz="2400" baseline="0" dirty="0"/>
              <a:t>(von </a:t>
            </a:r>
            <a:r>
              <a:rPr lang="en-US" sz="2400" dirty="0"/>
              <a:t>5.286</a:t>
            </a:r>
            <a:r>
              <a:rPr lang="en-US" sz="2400" baseline="0" dirty="0"/>
              <a:t> </a:t>
            </a:r>
            <a:r>
              <a:rPr lang="en-US" sz="2400" baseline="0" dirty="0" err="1"/>
              <a:t>Familien</a:t>
            </a:r>
            <a:r>
              <a:rPr lang="en-US" sz="2400" baseline="0" dirty="0"/>
              <a:t> auf 9.010 </a:t>
            </a:r>
            <a:r>
              <a:rPr lang="en-US" sz="2400" baseline="0" dirty="0" err="1"/>
              <a:t>Familien</a:t>
            </a:r>
            <a:r>
              <a:rPr lang="en-US" sz="2400" baseline="0" dirty="0"/>
              <a:t>). </a:t>
            </a:r>
            <a:r>
              <a:rPr lang="en-US" sz="1200" baseline="0" dirty="0"/>
              <a:t>Quelle: </a:t>
            </a:r>
            <a:r>
              <a:rPr lang="en-US" sz="1200" baseline="0" dirty="0" err="1"/>
              <a:t>eigene</a:t>
            </a:r>
            <a:r>
              <a:rPr lang="en-US" sz="1200" baseline="0" dirty="0"/>
              <a:t> </a:t>
            </a:r>
            <a:r>
              <a:rPr lang="en-US" sz="1200" baseline="0" dirty="0" err="1"/>
              <a:t>Ausarbeitung</a:t>
            </a:r>
            <a:r>
              <a:rPr lang="en-US" sz="1200" baseline="0" dirty="0"/>
              <a:t> auf </a:t>
            </a:r>
            <a:r>
              <a:rPr lang="en-US" sz="1200" baseline="0" dirty="0" err="1"/>
              <a:t>Daten</a:t>
            </a:r>
            <a:r>
              <a:rPr lang="en-US" sz="1200" baseline="0" dirty="0"/>
              <a:t> ASTAT</a:t>
            </a:r>
            <a:endParaRPr lang="de-AT" sz="2400" dirty="0"/>
          </a:p>
        </p:txBody>
      </p:sp>
      <p:graphicFrame>
        <p:nvGraphicFramePr>
          <p:cNvPr id="7" name="Grafico 6">
            <a:extLst>
              <a:ext uri="{FF2B5EF4-FFF2-40B4-BE49-F238E27FC236}">
                <a16:creationId xmlns:a16="http://schemas.microsoft.com/office/drawing/2014/main" id="{8285FCB6-32C8-3F45-6118-0EA921ED8544}"/>
              </a:ext>
            </a:extLst>
          </p:cNvPr>
          <p:cNvGraphicFramePr>
            <a:graphicFrameLocks/>
          </p:cNvGraphicFramePr>
          <p:nvPr>
            <p:extLst>
              <p:ext uri="{D42A27DB-BD31-4B8C-83A1-F6EECF244321}">
                <p14:modId xmlns:p14="http://schemas.microsoft.com/office/powerpoint/2010/main" val="607628163"/>
              </p:ext>
            </p:extLst>
          </p:nvPr>
        </p:nvGraphicFramePr>
        <p:xfrm>
          <a:off x="1637280" y="1959682"/>
          <a:ext cx="5123443" cy="40228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08107947"/>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0</TotalTime>
  <Words>5550</Words>
  <Application>Microsoft Office PowerPoint</Application>
  <PresentationFormat>Breitbild</PresentationFormat>
  <Paragraphs>393</Paragraphs>
  <Slides>47</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47</vt:i4>
      </vt:variant>
    </vt:vector>
  </HeadingPairs>
  <TitlesOfParts>
    <vt:vector size="54" baseType="lpstr">
      <vt:lpstr>Arial</vt:lpstr>
      <vt:lpstr>Calibri</vt:lpstr>
      <vt:lpstr>Century Gothic</vt:lpstr>
      <vt:lpstr>Roboto</vt:lpstr>
      <vt:lpstr>Segoe UI</vt:lpstr>
      <vt:lpstr>Wingdings 3</vt:lpstr>
      <vt:lpstr>Filo</vt:lpstr>
      <vt:lpstr>30 Jahre Südtiroler Plattform für Alleinerziehende    Alleinerziehende in Südtirol: ASTAT Daten über die Entwicklung der letzten 20 Jahre  Explorative Befragung der Alleinerziehenden in Südtirol: Resultate und Einblicke Heidi Flarer, Soziologin</vt:lpstr>
      <vt:lpstr>Einen kurzen Blick über den Tellerrand …</vt:lpstr>
      <vt:lpstr>Europa: Familien mit nur einem Erwachsenen und mind. einem minderjährigen Kind (% auf Haushalte insgesamt, Vergleich 2009 – 2019 by Gender)</vt:lpstr>
      <vt:lpstr>Europa: Armutsindikatoren Alleinerziehende versus andere Familientypen (Durchschnitt 2019)</vt:lpstr>
      <vt:lpstr>Daten über Alleinerziehende in Südtirol</vt:lpstr>
      <vt:lpstr>Südtirol: Außerhalb der Ehe geborene Kinder (Entwicklung 1992 – 2022)</vt:lpstr>
      <vt:lpstr>Südtirol: Scheidungsrate und betroffene minderjährige Kinder (2021) </vt:lpstr>
      <vt:lpstr>Südtirol: Armutsgefährdung in Südtirol nach Haushaltstyp (Äquivalenzbereinigtes Einkommen nach Haushaltstypen – Durchschnitt und Median 2018 Haushalte nach Armutsgefährdung und soziodemografischen Merkmalen, 2018) </vt:lpstr>
      <vt:lpstr>Astat Daten: Familien mit nur einem Elternteil und mind. einem minderjährigen Kind (Anzahl, Entwicklung 1993 – 2023)</vt:lpstr>
      <vt:lpstr>Astat Daten: Kinder in Familien mit nur einem Elternteil (Anzahl, Entwicklung 1993 – 2023)</vt:lpstr>
      <vt:lpstr>Astat Daten: Alleinerziehende Familien auf alle Familien mit mind. einem minderjährigen Kind  (Prozentsatz, Entwicklung 1993 – 2023)</vt:lpstr>
      <vt:lpstr>Explorative Befragung der Alleinerziehenden in Südtirol </vt:lpstr>
      <vt:lpstr>Die Befragten: Wer hat geantwortet?</vt:lpstr>
      <vt:lpstr>PowerPoint-Präsentation</vt:lpstr>
      <vt:lpstr>PowerPoint-Präsentation</vt:lpstr>
      <vt:lpstr>Aufteilung der elterlichen Handhabe</vt:lpstr>
      <vt:lpstr>Lebenssituation: Zufriedenheit</vt:lpstr>
      <vt:lpstr>Lebenssituation: Empfinden der Situation</vt:lpstr>
      <vt:lpstr>Lebenssituation: Größte Herausforderungen</vt:lpstr>
      <vt:lpstr>Lebenssituation: Größte Herausforderungen</vt:lpstr>
      <vt:lpstr>Größte Herausforderung 1: Finanzielle Probleme  (Word Cloud)</vt:lpstr>
      <vt:lpstr>Größte Herausforderung 1: Finanzielle Probleme (Auszug aus den offenen Antworten)</vt:lpstr>
      <vt:lpstr>Größte Herausforderung 2: Vereinbarkeit mit Beruf und organisatorische Probleme (Word Cloud)</vt:lpstr>
      <vt:lpstr>Größte Herausforderung 2: Vereinbarkeit mit Beruf und organisatorische Probleme (Auszug aus den offenen Antworten)</vt:lpstr>
      <vt:lpstr>Größte Herausforderung 3: Alleinige Verantwortung und Belastung als Elternteil (Word Cloud)</vt:lpstr>
      <vt:lpstr>Größte Herausforderung 3: Alleinige Verantwortung und Belastung als Elternteil (Auszug aus den offenen Antworten)</vt:lpstr>
      <vt:lpstr>Lebenssituation: Wertvollste Ressourcen</vt:lpstr>
      <vt:lpstr>Lebenssituation: Wertvollste Ressourcen</vt:lpstr>
      <vt:lpstr>Wertvollste Ressourcen 1: Unterstützung durch Familie (Word Cloud)</vt:lpstr>
      <vt:lpstr>Wertvollste Ressource 1: Unterstützung durch Familie (Auszug aus den offenen Antworten)</vt:lpstr>
      <vt:lpstr>Wertvollste Ressourcen 2: Unterstützung durch Freunde/Bekannte (Word Cloud)</vt:lpstr>
      <vt:lpstr>Wertvollste Ressource 2: Unterstützung durch Freunde/Bekannte (Auszug aus den offenen Antworten)</vt:lpstr>
      <vt:lpstr>Wertvollste Ressourcen 3: Liebe und Beziehung zu Kind/ern (Word Cloud)</vt:lpstr>
      <vt:lpstr>Wertvollste Ressource 3: Liebe und Beziehung zu Kind/ern (Auszug aus den offenen Antworten)</vt:lpstr>
      <vt:lpstr>Lebenssituation: Wer war besonders hilfreich?</vt:lpstr>
      <vt:lpstr>PowerPoint-Präsentation</vt:lpstr>
      <vt:lpstr>PowerPoint-Präsentation</vt:lpstr>
      <vt:lpstr>PowerPoint-Präsentation</vt:lpstr>
      <vt:lpstr>PowerPoint-Präsentation</vt:lpstr>
      <vt:lpstr>Plattform für Alleinerziehende: Bekanntheit und Erstkontakt</vt:lpstr>
      <vt:lpstr>Plattform für Alleinerziehende: Inanspruchnahme Dienstleistungen</vt:lpstr>
      <vt:lpstr>Plattform für Alleinerziehende: Zufriedenheitsniveau mit den  Dienstleistungen der Plattform - Begründung</vt:lpstr>
      <vt:lpstr>Was fehlt / Wofür soll sich die Plattform in Zukunft einsetzen?</vt:lpstr>
      <vt:lpstr>Was fehlt 1: Günstige Kinderbetreuung (Sommer und Freizeit)/Leistbare Urlaube  (Auszug aus den offenen Antworten)</vt:lpstr>
      <vt:lpstr>Was fehlt 2: Finanzielle Aspekte (Beihilfen, Ermäßigungen,…) (Auszug aus den offenen Antworten)</vt:lpstr>
      <vt:lpstr>Was fehlt 3: Vereinbarkeit von Familie und Beruf (Flexibilität, Anrecht auf bezahlte Krankheit,...) (Auszug aus den offenen Antworten)</vt:lpstr>
      <vt:lpstr>Möchten Sie uns noch etwas mitteilen? (N=166)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Heidi Flarer</dc:creator>
  <cp:lastModifiedBy>Südtiroler Plattform für Alleinerziehende</cp:lastModifiedBy>
  <cp:revision>78</cp:revision>
  <cp:lastPrinted>2024-09-27T09:17:57Z</cp:lastPrinted>
  <dcterms:created xsi:type="dcterms:W3CDTF">2024-09-10T11:46:08Z</dcterms:created>
  <dcterms:modified xsi:type="dcterms:W3CDTF">2025-03-13T12:38:16Z</dcterms:modified>
</cp:coreProperties>
</file>