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8" r:id="rId4"/>
    <p:sldId id="272" r:id="rId5"/>
    <p:sldId id="273" r:id="rId6"/>
    <p:sldId id="264" r:id="rId7"/>
    <p:sldId id="274" r:id="rId8"/>
    <p:sldId id="275" r:id="rId9"/>
    <p:sldId id="276" r:id="rId10"/>
    <p:sldId id="263" r:id="rId11"/>
    <p:sldId id="277" r:id="rId12"/>
    <p:sldId id="278" r:id="rId13"/>
    <p:sldId id="262" r:id="rId14"/>
    <p:sldId id="271"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autoAdjust="0"/>
  </p:normalViewPr>
  <p:slideViewPr>
    <p:cSldViewPr snapToGrid="0">
      <p:cViewPr>
        <p:scale>
          <a:sx n="75" d="100"/>
          <a:sy n="75" d="100"/>
        </p:scale>
        <p:origin x="168" y="5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00761-8525-42D0-AEB1-4FD7ED12A284}" type="datetimeFigureOut">
              <a:rPr lang="de-DE" smtClean="0"/>
              <a:t>05.05.2023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8C4AD-7B85-40C3-BFB5-DCE823B6E805}" type="slidenum">
              <a:rPr lang="de-DE" smtClean="0"/>
              <a:t>‹Nr.›</a:t>
            </a:fld>
            <a:endParaRPr lang="de-DE"/>
          </a:p>
        </p:txBody>
      </p:sp>
    </p:spTree>
    <p:extLst>
      <p:ext uri="{BB962C8B-B14F-4D97-AF65-F5344CB8AC3E}">
        <p14:creationId xmlns:p14="http://schemas.microsoft.com/office/powerpoint/2010/main" val="339964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DpOmyS21FGI"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_IZsxfo8ITw"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DpOmyS21FGI"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_IZsxfo8IT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FE8C4AD-7B85-40C3-BFB5-DCE823B6E805}" type="slidenum">
              <a:rPr lang="de-DE" smtClean="0"/>
              <a:t>1</a:t>
            </a:fld>
            <a:endParaRPr lang="de-DE"/>
          </a:p>
        </p:txBody>
      </p:sp>
    </p:spTree>
    <p:extLst>
      <p:ext uri="{BB962C8B-B14F-4D97-AF65-F5344CB8AC3E}">
        <p14:creationId xmlns:p14="http://schemas.microsoft.com/office/powerpoint/2010/main" val="208710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Arial" panose="020B0604020202020204" pitchFamily="34" charset="0"/>
                <a:cs typeface="Arial" panose="020B0604020202020204" pitchFamily="34" charset="0"/>
                <a:hlinkClick r:id="rId3"/>
              </a:rPr>
              <a:t>https://www.youtube.com/watch?v=DpOmyS21FGI</a:t>
            </a:r>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Ich </a:t>
            </a:r>
            <a:r>
              <a:rPr lang="de-DE" dirty="0" err="1" smtClean="0">
                <a:latin typeface="Arial" panose="020B0604020202020204" pitchFamily="34" charset="0"/>
                <a:cs typeface="Arial" panose="020B0604020202020204" pitchFamily="34" charset="0"/>
              </a:rPr>
              <a:t>sprüh's</a:t>
            </a:r>
            <a:r>
              <a:rPr lang="de-DE" dirty="0" smtClean="0">
                <a:latin typeface="Arial" panose="020B0604020202020204" pitchFamily="34" charset="0"/>
                <a:cs typeface="Arial" panose="020B0604020202020204" pitchFamily="34" charset="0"/>
              </a:rPr>
              <a:t> auf jede Häuserwand</a:t>
            </a:r>
          </a:p>
          <a:p>
            <a:r>
              <a:rPr lang="de-DE" dirty="0" smtClean="0">
                <a:latin typeface="Arial" panose="020B0604020202020204" pitchFamily="34" charset="0"/>
                <a:cs typeface="Arial" panose="020B0604020202020204" pitchFamily="34" charset="0"/>
              </a:rPr>
              <a:t>Ich such' den schönsten Mann im Land</a:t>
            </a:r>
          </a:p>
          <a:p>
            <a:r>
              <a:rPr lang="de-DE" dirty="0" smtClean="0">
                <a:latin typeface="Arial" panose="020B0604020202020204" pitchFamily="34" charset="0"/>
                <a:cs typeface="Arial" panose="020B0604020202020204" pitchFamily="34" charset="0"/>
              </a:rPr>
              <a:t>Ein Zettel an das schwarze Brett</a:t>
            </a:r>
          </a:p>
          <a:p>
            <a:r>
              <a:rPr lang="de-DE" dirty="0" smtClean="0">
                <a:latin typeface="Arial" panose="020B0604020202020204" pitchFamily="34" charset="0"/>
                <a:cs typeface="Arial" panose="020B0604020202020204" pitchFamily="34" charset="0"/>
              </a:rPr>
              <a:t>Er muss nett sein, auch im Bett</a:t>
            </a:r>
          </a:p>
          <a:p>
            <a:endParaRPr lang="de-DE"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Neue Männer braucht das Land</a:t>
            </a: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hlinkClick r:id="rId4"/>
              </a:rPr>
              <a:t>https://www.youtube.com/watch?v=_IZsxfo8ITw</a:t>
            </a:r>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Männer haben's schwer, </a:t>
            </a:r>
            <a:r>
              <a:rPr lang="de-DE" dirty="0" err="1" smtClean="0">
                <a:latin typeface="Arial" panose="020B0604020202020204" pitchFamily="34" charset="0"/>
                <a:cs typeface="Arial" panose="020B0604020202020204" pitchFamily="34" charset="0"/>
              </a:rPr>
              <a:t>nehmen's</a:t>
            </a:r>
            <a:r>
              <a:rPr lang="de-DE" dirty="0" smtClean="0">
                <a:latin typeface="Arial" panose="020B0604020202020204" pitchFamily="34" charset="0"/>
                <a:cs typeface="Arial" panose="020B0604020202020204" pitchFamily="34" charset="0"/>
              </a:rPr>
              <a:t> leicht</a:t>
            </a:r>
          </a:p>
          <a:p>
            <a:r>
              <a:rPr lang="de-DE" dirty="0" smtClean="0">
                <a:latin typeface="Arial" panose="020B0604020202020204" pitchFamily="34" charset="0"/>
                <a:cs typeface="Arial" panose="020B0604020202020204" pitchFamily="34" charset="0"/>
              </a:rPr>
              <a:t>Außen hart und innen ganz weich</a:t>
            </a:r>
          </a:p>
          <a:p>
            <a:r>
              <a:rPr lang="de-DE" dirty="0" err="1" smtClean="0">
                <a:latin typeface="Arial" panose="020B0604020202020204" pitchFamily="34" charset="0"/>
                <a:cs typeface="Arial" panose="020B0604020202020204" pitchFamily="34" charset="0"/>
              </a:rPr>
              <a:t>Werd'n</a:t>
            </a:r>
            <a:r>
              <a:rPr lang="de-DE" dirty="0" smtClean="0">
                <a:latin typeface="Arial" panose="020B0604020202020204" pitchFamily="34" charset="0"/>
                <a:cs typeface="Arial" panose="020B0604020202020204" pitchFamily="34" charset="0"/>
              </a:rPr>
              <a:t> als Kind schon auf Mann geeicht</a:t>
            </a:r>
          </a:p>
          <a:p>
            <a:endParaRPr lang="de-DE"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Wann ist ein Mann ein Mann?</a:t>
            </a: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FE8C4AD-7B85-40C3-BFB5-DCE823B6E805}" type="slidenum">
              <a:rPr lang="de-DE" smtClean="0"/>
              <a:t>2</a:t>
            </a:fld>
            <a:endParaRPr lang="de-DE"/>
          </a:p>
        </p:txBody>
      </p:sp>
    </p:spTree>
    <p:extLst>
      <p:ext uri="{BB962C8B-B14F-4D97-AF65-F5344CB8AC3E}">
        <p14:creationId xmlns:p14="http://schemas.microsoft.com/office/powerpoint/2010/main" val="14785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Arial" panose="020B0604020202020204" pitchFamily="34" charset="0"/>
                <a:cs typeface="Arial" panose="020B0604020202020204" pitchFamily="34" charset="0"/>
                <a:hlinkClick r:id="rId3"/>
              </a:rPr>
              <a:t>https://www.youtube.com/watch?v=DpOmyS21FGI</a:t>
            </a:r>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Ich </a:t>
            </a:r>
            <a:r>
              <a:rPr lang="de-DE" dirty="0" err="1" smtClean="0">
                <a:latin typeface="Arial" panose="020B0604020202020204" pitchFamily="34" charset="0"/>
                <a:cs typeface="Arial" panose="020B0604020202020204" pitchFamily="34" charset="0"/>
              </a:rPr>
              <a:t>sprüh's</a:t>
            </a:r>
            <a:r>
              <a:rPr lang="de-DE" dirty="0" smtClean="0">
                <a:latin typeface="Arial" panose="020B0604020202020204" pitchFamily="34" charset="0"/>
                <a:cs typeface="Arial" panose="020B0604020202020204" pitchFamily="34" charset="0"/>
              </a:rPr>
              <a:t> auf jede Häuserwand</a:t>
            </a:r>
          </a:p>
          <a:p>
            <a:r>
              <a:rPr lang="de-DE" dirty="0" smtClean="0">
                <a:latin typeface="Arial" panose="020B0604020202020204" pitchFamily="34" charset="0"/>
                <a:cs typeface="Arial" panose="020B0604020202020204" pitchFamily="34" charset="0"/>
              </a:rPr>
              <a:t>Ich such' den schönsten Mann im Land</a:t>
            </a:r>
          </a:p>
          <a:p>
            <a:r>
              <a:rPr lang="de-DE" dirty="0" smtClean="0">
                <a:latin typeface="Arial" panose="020B0604020202020204" pitchFamily="34" charset="0"/>
                <a:cs typeface="Arial" panose="020B0604020202020204" pitchFamily="34" charset="0"/>
              </a:rPr>
              <a:t>Ein Zettel an das schwarze Brett</a:t>
            </a:r>
          </a:p>
          <a:p>
            <a:r>
              <a:rPr lang="de-DE" dirty="0" smtClean="0">
                <a:latin typeface="Arial" panose="020B0604020202020204" pitchFamily="34" charset="0"/>
                <a:cs typeface="Arial" panose="020B0604020202020204" pitchFamily="34" charset="0"/>
              </a:rPr>
              <a:t>Er muss nett sein, auch im Bett</a:t>
            </a:r>
          </a:p>
          <a:p>
            <a:endParaRPr lang="de-DE"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Neue Männer braucht das Land</a:t>
            </a: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hlinkClick r:id="rId4"/>
              </a:rPr>
              <a:t>https://www.youtube.com/watch?v=_IZsxfo8ITw</a:t>
            </a:r>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Männer haben's schwer, </a:t>
            </a:r>
            <a:r>
              <a:rPr lang="de-DE" dirty="0" err="1" smtClean="0">
                <a:latin typeface="Arial" panose="020B0604020202020204" pitchFamily="34" charset="0"/>
                <a:cs typeface="Arial" panose="020B0604020202020204" pitchFamily="34" charset="0"/>
              </a:rPr>
              <a:t>nehmen's</a:t>
            </a:r>
            <a:r>
              <a:rPr lang="de-DE" dirty="0" smtClean="0">
                <a:latin typeface="Arial" panose="020B0604020202020204" pitchFamily="34" charset="0"/>
                <a:cs typeface="Arial" panose="020B0604020202020204" pitchFamily="34" charset="0"/>
              </a:rPr>
              <a:t> leicht</a:t>
            </a:r>
          </a:p>
          <a:p>
            <a:r>
              <a:rPr lang="de-DE" dirty="0" smtClean="0">
                <a:latin typeface="Arial" panose="020B0604020202020204" pitchFamily="34" charset="0"/>
                <a:cs typeface="Arial" panose="020B0604020202020204" pitchFamily="34" charset="0"/>
              </a:rPr>
              <a:t>Außen hart und innen ganz weich</a:t>
            </a:r>
          </a:p>
          <a:p>
            <a:r>
              <a:rPr lang="de-DE" dirty="0" err="1" smtClean="0">
                <a:latin typeface="Arial" panose="020B0604020202020204" pitchFamily="34" charset="0"/>
                <a:cs typeface="Arial" panose="020B0604020202020204" pitchFamily="34" charset="0"/>
              </a:rPr>
              <a:t>Werd'n</a:t>
            </a:r>
            <a:r>
              <a:rPr lang="de-DE" dirty="0" smtClean="0">
                <a:latin typeface="Arial" panose="020B0604020202020204" pitchFamily="34" charset="0"/>
                <a:cs typeface="Arial" panose="020B0604020202020204" pitchFamily="34" charset="0"/>
              </a:rPr>
              <a:t> als Kind schon auf Mann geeicht</a:t>
            </a:r>
          </a:p>
          <a:p>
            <a:endParaRPr lang="de-DE"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Wann ist ein Mann ein Mann?</a:t>
            </a: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FE8C4AD-7B85-40C3-BFB5-DCE823B6E805}" type="slidenum">
              <a:rPr lang="de-DE" smtClean="0"/>
              <a:t>3</a:t>
            </a:fld>
            <a:endParaRPr lang="de-DE"/>
          </a:p>
        </p:txBody>
      </p:sp>
    </p:spTree>
    <p:extLst>
      <p:ext uri="{BB962C8B-B14F-4D97-AF65-F5344CB8AC3E}">
        <p14:creationId xmlns:p14="http://schemas.microsoft.com/office/powerpoint/2010/main" val="355335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C9F7A9B-A938-4430-9AB2-47A705547EF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94144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C9F7A9B-A938-4430-9AB2-47A705547EF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74499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C9F7A9B-A938-4430-9AB2-47A705547EF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287230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7908"/>
            <a:ext cx="12192000" cy="785351"/>
          </a:xfrm>
          <a:prstGeom prst="rect">
            <a:avLst/>
          </a:prstGeom>
        </p:spPr>
      </p:pic>
    </p:spTree>
    <p:extLst>
      <p:ext uri="{BB962C8B-B14F-4D97-AF65-F5344CB8AC3E}">
        <p14:creationId xmlns:p14="http://schemas.microsoft.com/office/powerpoint/2010/main" val="177841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0C0E8F-ECAE-4610-9562-686A8DE4BF11}"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3703713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30C0E8F-ECAE-4610-9562-686A8DE4BF11}"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3627286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30C0E8F-ECAE-4610-9562-686A8DE4BF11}"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4026239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30C0E8F-ECAE-4610-9562-686A8DE4BF11}" type="datetimeFigureOut">
              <a:rPr lang="de-DE" smtClean="0"/>
              <a:t>05.05.2023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3662737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30C0E8F-ECAE-4610-9562-686A8DE4BF11}" type="datetimeFigureOut">
              <a:rPr lang="de-DE" smtClean="0"/>
              <a:t>05.05.2023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278688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0C0E8F-ECAE-4610-9562-686A8DE4BF11}" type="datetimeFigureOut">
              <a:rPr lang="de-DE" smtClean="0"/>
              <a:t>05.05.2023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1807410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30C0E8F-ECAE-4610-9562-686A8DE4BF11}"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67915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C9F7A9B-A938-4430-9AB2-47A705547EF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2722151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30C0E8F-ECAE-4610-9562-686A8DE4BF11}"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37648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0C0E8F-ECAE-4610-9562-686A8DE4BF11}"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3266563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0C0E8F-ECAE-4610-9562-686A8DE4BF11}"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7E3E4B-E748-409A-A53B-5FE10BF3282C}" type="slidenum">
              <a:rPr lang="de-DE" smtClean="0"/>
              <a:t>‹Nr.›</a:t>
            </a:fld>
            <a:endParaRPr lang="de-DE"/>
          </a:p>
        </p:txBody>
      </p:sp>
    </p:spTree>
    <p:extLst>
      <p:ext uri="{BB962C8B-B14F-4D97-AF65-F5344CB8AC3E}">
        <p14:creationId xmlns:p14="http://schemas.microsoft.com/office/powerpoint/2010/main" val="264539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BC9F7A9B-A938-4430-9AB2-47A705547EF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7938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C9F7A9B-A938-4430-9AB2-47A705547EF0}"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189142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C9F7A9B-A938-4430-9AB2-47A705547EF0}" type="datetimeFigureOut">
              <a:rPr lang="de-DE" smtClean="0"/>
              <a:t>05.05.2023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303633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C9F7A9B-A938-4430-9AB2-47A705547EF0}" type="datetimeFigureOut">
              <a:rPr lang="de-DE" smtClean="0"/>
              <a:t>05.05.2023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24649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C9F7A9B-A938-4430-9AB2-47A705547EF0}" type="datetimeFigureOut">
              <a:rPr lang="de-DE" smtClean="0"/>
              <a:t>05.05.2023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246866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BC9F7A9B-A938-4430-9AB2-47A705547EF0}"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61072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BC9F7A9B-A938-4430-9AB2-47A705547EF0}"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453076-171E-42B9-81A0-DF8604808642}" type="slidenum">
              <a:rPr lang="de-DE" smtClean="0"/>
              <a:t>‹Nr.›</a:t>
            </a:fld>
            <a:endParaRPr lang="de-DE"/>
          </a:p>
        </p:txBody>
      </p:sp>
    </p:spTree>
    <p:extLst>
      <p:ext uri="{BB962C8B-B14F-4D97-AF65-F5344CB8AC3E}">
        <p14:creationId xmlns:p14="http://schemas.microsoft.com/office/powerpoint/2010/main" val="362584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F7A9B-A938-4430-9AB2-47A705547EF0}" type="datetimeFigureOut">
              <a:rPr lang="de-DE" smtClean="0"/>
              <a:t>05.05.2023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53076-171E-42B9-81A0-DF8604808642}" type="slidenum">
              <a:rPr lang="de-DE" smtClean="0"/>
              <a:t>‹Nr.›</a:t>
            </a:fld>
            <a:endParaRPr lang="de-DE"/>
          </a:p>
        </p:txBody>
      </p:sp>
    </p:spTree>
    <p:extLst>
      <p:ext uri="{BB962C8B-B14F-4D97-AF65-F5344CB8AC3E}">
        <p14:creationId xmlns:p14="http://schemas.microsoft.com/office/powerpoint/2010/main" val="421255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C0E8F-ECAE-4610-9562-686A8DE4BF11}" type="datetimeFigureOut">
              <a:rPr lang="de-DE" smtClean="0"/>
              <a:t>05.05.2023</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E3E4B-E748-409A-A53B-5FE10BF3282C}" type="slidenum">
              <a:rPr lang="de-DE" smtClean="0"/>
              <a:t>‹Nr.›</a:t>
            </a:fld>
            <a:endParaRPr lang="de-DE"/>
          </a:p>
        </p:txBody>
      </p:sp>
    </p:spTree>
    <p:extLst>
      <p:ext uri="{BB962C8B-B14F-4D97-AF65-F5344CB8AC3E}">
        <p14:creationId xmlns:p14="http://schemas.microsoft.com/office/powerpoint/2010/main" val="847434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0" y="2082871"/>
            <a:ext cx="6185572" cy="4650074"/>
          </a:xfrm>
          <a:prstGeom prst="rect">
            <a:avLst/>
          </a:prstGeom>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t="17975" b="-367"/>
          <a:stretch/>
        </p:blipFill>
        <p:spPr>
          <a:xfrm>
            <a:off x="0" y="0"/>
            <a:ext cx="12192000" cy="1980000"/>
          </a:xfrm>
          <a:prstGeom prst="rect">
            <a:avLst/>
          </a:prstGeom>
        </p:spPr>
      </p:pic>
      <p:sp>
        <p:nvSpPr>
          <p:cNvPr id="3" name="Textfeld 2"/>
          <p:cNvSpPr txBox="1"/>
          <p:nvPr/>
        </p:nvSpPr>
        <p:spPr>
          <a:xfrm>
            <a:off x="7013544" y="2988297"/>
            <a:ext cx="4430598" cy="3323987"/>
          </a:xfrm>
          <a:prstGeom prst="rect">
            <a:avLst/>
          </a:prstGeom>
          <a:noFill/>
        </p:spPr>
        <p:txBody>
          <a:bodyPr wrap="square" rtlCol="0">
            <a:spAutoFit/>
          </a:bodyPr>
          <a:lstStyle/>
          <a:p>
            <a:r>
              <a:rPr lang="de-DE" sz="2400" b="1" dirty="0" smtClean="0">
                <a:solidFill>
                  <a:srgbClr val="FF0000"/>
                </a:solidFill>
                <a:latin typeface="Arial" panose="020B0604020202020204" pitchFamily="34" charset="0"/>
                <a:cs typeface="Arial" panose="020B0604020202020204" pitchFamily="34" charset="0"/>
              </a:rPr>
              <a:t>Braucht die Familie heute neue Väter?</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Vatersein in einer Gesellschaft voller Gegensätze und Widersprüche</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Guido Osthoff</a:t>
            </a:r>
          </a:p>
          <a:p>
            <a:r>
              <a:rPr lang="de-DE" dirty="0" smtClean="0">
                <a:latin typeface="Arial" panose="020B0604020202020204" pitchFamily="34" charset="0"/>
                <a:cs typeface="Arial" panose="020B0604020202020204" pitchFamily="34" charset="0"/>
              </a:rPr>
              <a:t>Caritas Männerberatung</a:t>
            </a:r>
          </a:p>
          <a:p>
            <a:endParaRPr lang="de-DE" dirty="0">
              <a:latin typeface="Arial" panose="020B0604020202020204" pitchFamily="34" charset="0"/>
              <a:cs typeface="Arial" panose="020B0604020202020204" pitchFamily="34" charset="0"/>
            </a:endParaRPr>
          </a:p>
          <a:p>
            <a:endParaRPr lang="de-DE" dirty="0" smtClean="0"/>
          </a:p>
          <a:p>
            <a:endParaRPr lang="de-DE" dirty="0"/>
          </a:p>
        </p:txBody>
      </p:sp>
    </p:spTree>
    <p:extLst>
      <p:ext uri="{BB962C8B-B14F-4D97-AF65-F5344CB8AC3E}">
        <p14:creationId xmlns:p14="http://schemas.microsoft.com/office/powerpoint/2010/main" val="4080302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791936" y="772885"/>
            <a:ext cx="5200650" cy="5200650"/>
          </a:xfrm>
          <a:prstGeom prst="rect">
            <a:avLst/>
          </a:prstGeom>
        </p:spPr>
      </p:pic>
      <p:sp>
        <p:nvSpPr>
          <p:cNvPr id="3" name="Textfeld 2"/>
          <p:cNvSpPr txBox="1"/>
          <p:nvPr/>
        </p:nvSpPr>
        <p:spPr>
          <a:xfrm>
            <a:off x="6833508" y="2898321"/>
            <a:ext cx="4898571" cy="707886"/>
          </a:xfrm>
          <a:prstGeom prst="rect">
            <a:avLst/>
          </a:prstGeom>
          <a:noFill/>
        </p:spPr>
        <p:txBody>
          <a:bodyPr wrap="square" rtlCol="0">
            <a:spAutoFit/>
          </a:bodyPr>
          <a:lstStyle/>
          <a:p>
            <a:r>
              <a:rPr lang="de-DE" sz="4000" b="1" dirty="0" smtClean="0">
                <a:latin typeface="Arial" panose="020B0604020202020204" pitchFamily="34" charset="0"/>
                <a:cs typeface="Arial" panose="020B0604020202020204" pitchFamily="34" charset="0"/>
              </a:rPr>
              <a:t>Der ideale Mann?</a:t>
            </a:r>
            <a:endParaRPr lang="de-D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08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l="33878" t="27308" r="34964" b="9980"/>
          <a:stretch/>
        </p:blipFill>
        <p:spPr>
          <a:xfrm>
            <a:off x="40821" y="-1"/>
            <a:ext cx="8005949" cy="6857999"/>
          </a:xfrm>
          <a:prstGeom prst="rect">
            <a:avLst/>
          </a:prstGeom>
          <a:noFill/>
          <a:ln>
            <a:noFill/>
          </a:ln>
          <a:effectLst>
            <a:outerShdw blurRad="50800" dist="50800" dir="5400000" algn="ctr" rotWithShape="0">
              <a:srgbClr val="FFFF00"/>
            </a:outerShdw>
          </a:effectLst>
        </p:spPr>
      </p:pic>
      <p:sp>
        <p:nvSpPr>
          <p:cNvPr id="3" name="Textfeld 2"/>
          <p:cNvSpPr txBox="1"/>
          <p:nvPr/>
        </p:nvSpPr>
        <p:spPr>
          <a:xfrm>
            <a:off x="8616042" y="4792435"/>
            <a:ext cx="3657601" cy="1231106"/>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Umfrage</a:t>
            </a:r>
            <a:r>
              <a:rPr lang="de-DE" dirty="0" smtClean="0"/>
              <a:t> unter 3.500 jungen Menschen in Deutschland, Großbritannien, Frankreich und Spanien (WISE 2019)</a:t>
            </a:r>
            <a:endParaRPr lang="de-DE" dirty="0"/>
          </a:p>
        </p:txBody>
      </p:sp>
      <p:sp>
        <p:nvSpPr>
          <p:cNvPr id="4" name="Textfeld 3"/>
          <p:cNvSpPr txBox="1"/>
          <p:nvPr/>
        </p:nvSpPr>
        <p:spPr>
          <a:xfrm>
            <a:off x="8616042" y="3523341"/>
            <a:ext cx="3461657" cy="830997"/>
          </a:xfrm>
          <a:prstGeom prst="rect">
            <a:avLst/>
          </a:prstGeom>
          <a:noFill/>
        </p:spPr>
        <p:txBody>
          <a:bodyPr wrap="square" rtlCol="0">
            <a:spAutoFit/>
          </a:bodyPr>
          <a:lstStyle/>
          <a:p>
            <a:r>
              <a:rPr lang="de-DE" sz="2400" b="1" dirty="0" smtClean="0">
                <a:solidFill>
                  <a:srgbClr val="FF0000"/>
                </a:solidFill>
                <a:latin typeface="Arial" panose="020B0604020202020204" pitchFamily="34" charset="0"/>
                <a:cs typeface="Arial" panose="020B0604020202020204" pitchFamily="34" charset="0"/>
              </a:rPr>
              <a:t>Vorbilder im Geschlechtervergleich</a:t>
            </a:r>
            <a:endParaRPr lang="de-DE" sz="2400" b="1" dirty="0">
              <a:solidFill>
                <a:srgbClr val="FF0000"/>
              </a:solidFill>
              <a:latin typeface="Arial" panose="020B0604020202020204" pitchFamily="34" charset="0"/>
              <a:cs typeface="Arial" panose="020B0604020202020204" pitchFamily="34" charset="0"/>
            </a:endParaRPr>
          </a:p>
        </p:txBody>
      </p:sp>
      <p:sp>
        <p:nvSpPr>
          <p:cNvPr id="7" name="Pfeil nach rechts 6"/>
          <p:cNvSpPr/>
          <p:nvPr/>
        </p:nvSpPr>
        <p:spPr>
          <a:xfrm>
            <a:off x="40821" y="4425043"/>
            <a:ext cx="377983" cy="163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a:stretch>
            <a:fillRect/>
          </a:stretch>
        </p:blipFill>
        <p:spPr>
          <a:xfrm>
            <a:off x="40821" y="2162495"/>
            <a:ext cx="377985" cy="162965"/>
          </a:xfrm>
          <a:prstGeom prst="rect">
            <a:avLst/>
          </a:prstGeom>
        </p:spPr>
      </p:pic>
      <p:pic>
        <p:nvPicPr>
          <p:cNvPr id="9" name="Grafik 8"/>
          <p:cNvPicPr>
            <a:picLocks noChangeAspect="1"/>
          </p:cNvPicPr>
          <p:nvPr/>
        </p:nvPicPr>
        <p:blipFill>
          <a:blip r:embed="rId4"/>
          <a:stretch>
            <a:fillRect/>
          </a:stretch>
        </p:blipFill>
        <p:spPr>
          <a:xfrm>
            <a:off x="65207" y="5568521"/>
            <a:ext cx="353599" cy="163412"/>
          </a:xfrm>
          <a:prstGeom prst="rect">
            <a:avLst/>
          </a:prstGeom>
        </p:spPr>
      </p:pic>
      <p:pic>
        <p:nvPicPr>
          <p:cNvPr id="10" name="Grafik 9"/>
          <p:cNvPicPr>
            <a:picLocks noChangeAspect="1"/>
          </p:cNvPicPr>
          <p:nvPr/>
        </p:nvPicPr>
        <p:blipFill>
          <a:blip r:embed="rId5"/>
          <a:stretch>
            <a:fillRect/>
          </a:stretch>
        </p:blipFill>
        <p:spPr>
          <a:xfrm>
            <a:off x="40820" y="1637633"/>
            <a:ext cx="377985" cy="158510"/>
          </a:xfrm>
          <a:prstGeom prst="rect">
            <a:avLst/>
          </a:prstGeom>
        </p:spPr>
      </p:pic>
      <p:sp>
        <p:nvSpPr>
          <p:cNvPr id="11" name="Textfeld 10"/>
          <p:cNvSpPr txBox="1"/>
          <p:nvPr/>
        </p:nvSpPr>
        <p:spPr>
          <a:xfrm>
            <a:off x="8712200" y="1303867"/>
            <a:ext cx="2861733" cy="830997"/>
          </a:xfrm>
          <a:prstGeom prst="rect">
            <a:avLst/>
          </a:prstGeom>
          <a:noFill/>
        </p:spPr>
        <p:txBody>
          <a:bodyPr wrap="square" rtlCol="0">
            <a:spAutoFit/>
          </a:bodyPr>
          <a:lstStyle/>
          <a:p>
            <a:r>
              <a:rPr lang="de-DE" sz="2400" b="1" dirty="0" smtClean="0">
                <a:latin typeface="Arial" panose="020B0604020202020204" pitchFamily="34" charset="0"/>
                <a:cs typeface="Arial" panose="020B0604020202020204" pitchFamily="34" charset="0"/>
              </a:rPr>
              <a:t>Oder doch andere Ideale …</a:t>
            </a:r>
            <a:endParaRPr lang="de-D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363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06128" y="180118"/>
            <a:ext cx="8719794" cy="6554634"/>
          </a:xfrm>
          <a:prstGeom prst="rect">
            <a:avLst/>
          </a:prstGeom>
        </p:spPr>
      </p:pic>
      <p:sp>
        <p:nvSpPr>
          <p:cNvPr id="3" name="Textfeld 2"/>
          <p:cNvSpPr txBox="1"/>
          <p:nvPr/>
        </p:nvSpPr>
        <p:spPr>
          <a:xfrm>
            <a:off x="9551005" y="2481712"/>
            <a:ext cx="2302329" cy="1785104"/>
          </a:xfrm>
          <a:prstGeom prst="rect">
            <a:avLst/>
          </a:prstGeom>
          <a:noFill/>
        </p:spPr>
        <p:txBody>
          <a:bodyPr wrap="square" rtlCol="0">
            <a:spAutoFit/>
          </a:bodyPr>
          <a:lstStyle/>
          <a:p>
            <a:r>
              <a:rPr lang="de-DE" sz="2800" b="1" dirty="0" smtClean="0">
                <a:solidFill>
                  <a:srgbClr val="FF0000"/>
                </a:solidFill>
                <a:latin typeface="Arial" panose="020B0604020202020204" pitchFamily="34" charset="0"/>
                <a:cs typeface="Arial" panose="020B0604020202020204" pitchFamily="34" charset="0"/>
              </a:rPr>
              <a:t>Realität in Südtirol</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Astat </a:t>
            </a:r>
            <a:r>
              <a:rPr lang="de-DE" dirty="0" smtClean="0">
                <a:latin typeface="Arial" panose="020B0604020202020204" pitchFamily="34" charset="0"/>
                <a:cs typeface="Arial" panose="020B0604020202020204" pitchFamily="34" charset="0"/>
              </a:rPr>
              <a:t>– Vatertag 2023</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904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769472" y="2159459"/>
            <a:ext cx="3629982" cy="3970318"/>
          </a:xfrm>
          <a:prstGeom prst="rect">
            <a:avLst/>
          </a:prstGeom>
          <a:noFill/>
        </p:spPr>
        <p:txBody>
          <a:bodyPr wrap="square" rtlCol="0">
            <a:spAutoFit/>
          </a:bodyPr>
          <a:lstStyle/>
          <a:p>
            <a:endParaRPr lang="de-DE" b="1" dirty="0">
              <a:solidFill>
                <a:prstClr val="black"/>
              </a:solidFill>
              <a:latin typeface="Arial" pitchFamily="34" charset="0"/>
              <a:cs typeface="Arial" pitchFamily="34" charset="0"/>
            </a:endParaRPr>
          </a:p>
          <a:p>
            <a:r>
              <a:rPr lang="de-DE" sz="2400" b="1" dirty="0" smtClean="0">
                <a:solidFill>
                  <a:prstClr val="black"/>
                </a:solidFill>
                <a:latin typeface="Arial" pitchFamily="34" charset="0"/>
                <a:cs typeface="Arial" pitchFamily="34" charset="0"/>
              </a:rPr>
              <a:t>Es </a:t>
            </a:r>
            <a:r>
              <a:rPr lang="de-DE" sz="2400" b="1" dirty="0">
                <a:solidFill>
                  <a:prstClr val="black"/>
                </a:solidFill>
                <a:latin typeface="Arial" pitchFamily="34" charset="0"/>
                <a:cs typeface="Arial" pitchFamily="34" charset="0"/>
              </a:rPr>
              <a:t>gibt noch andere </a:t>
            </a:r>
            <a:r>
              <a:rPr lang="de-DE" sz="2400" b="1" dirty="0">
                <a:solidFill>
                  <a:srgbClr val="FF0000"/>
                </a:solidFill>
                <a:latin typeface="Arial" pitchFamily="34" charset="0"/>
                <a:cs typeface="Arial" pitchFamily="34" charset="0"/>
              </a:rPr>
              <a:t>Werte</a:t>
            </a:r>
          </a:p>
          <a:p>
            <a:endParaRPr lang="de-DE" sz="2400" b="1" dirty="0">
              <a:solidFill>
                <a:prstClr val="black"/>
              </a:solidFill>
              <a:latin typeface="Arial" pitchFamily="34" charset="0"/>
              <a:cs typeface="Arial" pitchFamily="34" charset="0"/>
            </a:endParaRPr>
          </a:p>
          <a:p>
            <a:r>
              <a:rPr lang="de-DE" sz="2400" b="1" dirty="0">
                <a:solidFill>
                  <a:prstClr val="black"/>
                </a:solidFill>
                <a:latin typeface="Arial" pitchFamily="34" charset="0"/>
                <a:cs typeface="Arial" pitchFamily="34" charset="0"/>
              </a:rPr>
              <a:t>als die Arbeit</a:t>
            </a:r>
          </a:p>
          <a:p>
            <a:endParaRPr lang="de-DE" dirty="0">
              <a:solidFill>
                <a:prstClr val="black"/>
              </a:solidFill>
              <a:latin typeface="Arial" pitchFamily="34" charset="0"/>
              <a:cs typeface="Arial" pitchFamily="34" charset="0"/>
            </a:endParaRPr>
          </a:p>
          <a:p>
            <a:endParaRPr lang="de-DE" dirty="0">
              <a:solidFill>
                <a:prstClr val="black"/>
              </a:solidFill>
              <a:latin typeface="Arial" pitchFamily="34" charset="0"/>
              <a:cs typeface="Arial" pitchFamily="34" charset="0"/>
            </a:endParaRPr>
          </a:p>
          <a:p>
            <a:endParaRPr lang="de-DE" dirty="0">
              <a:solidFill>
                <a:prstClr val="black"/>
              </a:solidFill>
              <a:latin typeface="Arial" pitchFamily="34" charset="0"/>
              <a:cs typeface="Arial" pitchFamily="34" charset="0"/>
            </a:endParaRPr>
          </a:p>
          <a:p>
            <a:endParaRPr lang="de-DE" dirty="0">
              <a:solidFill>
                <a:prstClr val="black"/>
              </a:solidFill>
              <a:latin typeface="Arial" pitchFamily="34" charset="0"/>
              <a:cs typeface="Arial" pitchFamily="34" charset="0"/>
            </a:endParaRPr>
          </a:p>
          <a:p>
            <a:endParaRPr lang="de-DE" dirty="0">
              <a:solidFill>
                <a:prstClr val="black"/>
              </a:solidFill>
              <a:latin typeface="Arial" pitchFamily="34" charset="0"/>
              <a:cs typeface="Arial" pitchFamily="34" charset="0"/>
            </a:endParaRPr>
          </a:p>
          <a:p>
            <a:pPr algn="r"/>
            <a:r>
              <a:rPr lang="de-DE" dirty="0">
                <a:solidFill>
                  <a:prstClr val="black"/>
                </a:solidFill>
                <a:latin typeface="Arial" pitchFamily="34" charset="0"/>
                <a:cs typeface="Arial" pitchFamily="34" charset="0"/>
              </a:rPr>
              <a:t>	</a:t>
            </a:r>
            <a:r>
              <a:rPr lang="de-DE" sz="1200" i="1" dirty="0">
                <a:solidFill>
                  <a:prstClr val="black"/>
                </a:solidFill>
                <a:latin typeface="Arial" pitchFamily="34" charset="0"/>
                <a:cs typeface="Arial" pitchFamily="34" charset="0"/>
              </a:rPr>
              <a:t>(frei nach einem Artikel von Markus Hofer)</a:t>
            </a:r>
          </a:p>
          <a:p>
            <a:r>
              <a:rPr lang="de-DE" dirty="0">
                <a:solidFill>
                  <a:prstClr val="black"/>
                </a:solidFill>
                <a:latin typeface="Arial" pitchFamily="34" charset="0"/>
                <a:cs typeface="Arial" pitchFamily="34"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93" y="1987099"/>
            <a:ext cx="4142678" cy="414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4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225485" y="2285805"/>
            <a:ext cx="9964131" cy="3970318"/>
          </a:xfrm>
          <a:prstGeom prst="rect">
            <a:avLst/>
          </a:prstGeom>
        </p:spPr>
        <p:txBody>
          <a:bodyPr wrap="square">
            <a:spAutoFit/>
          </a:bodyPr>
          <a:lstStyle/>
          <a:p>
            <a:r>
              <a:rPr lang="de-DE" b="1" dirty="0" smtClean="0">
                <a:solidFill>
                  <a:srgbClr val="FF0000"/>
                </a:solidFill>
                <a:latin typeface="Arial" panose="020B0604020202020204" pitchFamily="34" charset="0"/>
                <a:cs typeface="Arial" panose="020B0604020202020204" pitchFamily="34" charset="0"/>
              </a:rPr>
              <a:t>„Neue Männer braucht das Land“ </a:t>
            </a:r>
            <a:r>
              <a:rPr lang="de-DE" dirty="0" smtClean="0">
                <a:latin typeface="Arial" panose="020B0604020202020204" pitchFamily="34" charset="0"/>
                <a:cs typeface="Arial" panose="020B0604020202020204" pitchFamily="34" charset="0"/>
              </a:rPr>
              <a:t>sang Ina </a:t>
            </a:r>
            <a:r>
              <a:rPr lang="de-DE" dirty="0" err="1" smtClean="0">
                <a:latin typeface="Arial" panose="020B0604020202020204" pitchFamily="34" charset="0"/>
                <a:cs typeface="Arial" panose="020B0604020202020204" pitchFamily="34" charset="0"/>
              </a:rPr>
              <a:t>Deter</a:t>
            </a:r>
            <a:r>
              <a:rPr lang="de-DE" dirty="0" smtClean="0">
                <a:latin typeface="Arial" panose="020B0604020202020204" pitchFamily="34" charset="0"/>
                <a:cs typeface="Arial" panose="020B0604020202020204" pitchFamily="34" charset="0"/>
              </a:rPr>
              <a:t> bereits 1982.</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Zwei Jahre später fragte Herbert Grönemeyer in seinem berühmten Song über Männer „Wann ist ein Mann ein Mann?“</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Wo stehen wir 40 Jahre später? Sind die neuen Männer gekommen und sind sie andere Väter? </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Wir wissen, dass es nicht mehr heißt: „Ein Mann soll in seinem Leben einen Baum pflanzen, ein Haus bauen und einen Sohn zeugen.“, was auch schon früher eine Herausforderung war, an der so mancher Mann gescheitert ist…</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Nun sind die Herausforderungen in unserer Zeit, an dem was ein Mann als Vater sein möchte und was von ihm auf den verschiedenen Ebenen erwartet wird, aber noch komplexer und schwieriger geworden.</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1057" y="0"/>
            <a:ext cx="12193057" cy="1981372"/>
          </a:xfrm>
          <a:prstGeom prst="rect">
            <a:avLst/>
          </a:prstGeom>
        </p:spPr>
      </p:pic>
    </p:spTree>
    <p:extLst>
      <p:ext uri="{BB962C8B-B14F-4D97-AF65-F5344CB8AC3E}">
        <p14:creationId xmlns:p14="http://schemas.microsoft.com/office/powerpoint/2010/main" val="5607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53143" y="2073534"/>
            <a:ext cx="11307536" cy="4616648"/>
          </a:xfrm>
          <a:prstGeom prst="rect">
            <a:avLst/>
          </a:prstGeom>
        </p:spPr>
        <p:txBody>
          <a:bodyPr wrap="square">
            <a:spAutoFit/>
          </a:bodyPr>
          <a:lstStyle/>
          <a:p>
            <a:r>
              <a:rPr lang="de-DE" b="1" dirty="0" smtClean="0">
                <a:solidFill>
                  <a:srgbClr val="FF0000"/>
                </a:solidFill>
                <a:latin typeface="Arial" panose="020B0604020202020204" pitchFamily="34" charset="0"/>
                <a:cs typeface="Arial" panose="020B0604020202020204" pitchFamily="34" charset="0"/>
              </a:rPr>
              <a:t>Auftrag und Selbstverständnis der Caritas Männerberatung:</a:t>
            </a:r>
          </a:p>
          <a:p>
            <a:endParaRPr lang="de-DE" sz="800"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Die Caritas Männerberatung steht seit ihrer Gründung im Jahr 2001 für die </a:t>
            </a:r>
            <a:r>
              <a:rPr lang="de-DE" b="1" dirty="0">
                <a:latin typeface="Arial" panose="020B0604020202020204" pitchFamily="34" charset="0"/>
                <a:cs typeface="Arial" panose="020B0604020202020204" pitchFamily="34" charset="0"/>
              </a:rPr>
              <a:t>Förderung einer kooperativen Männlichkeit</a:t>
            </a:r>
            <a:r>
              <a:rPr lang="de-DE" dirty="0">
                <a:latin typeface="Arial" panose="020B0604020202020204" pitchFamily="34" charset="0"/>
                <a:cs typeface="Arial" panose="020B0604020202020204" pitchFamily="34" charset="0"/>
              </a:rPr>
              <a:t>. Sie setzt sich für eine Kultur der Gleichberechtigung von Frauen und Männern ein, wo es partnerschaftliche Beziehungen und nicht um Macht und </a:t>
            </a:r>
            <a:r>
              <a:rPr lang="de-DE" dirty="0" smtClean="0">
                <a:latin typeface="Arial" panose="020B0604020202020204" pitchFamily="34" charset="0"/>
                <a:cs typeface="Arial" panose="020B0604020202020204" pitchFamily="34" charset="0"/>
              </a:rPr>
              <a:t>Vorherrschaft </a:t>
            </a:r>
            <a:r>
              <a:rPr lang="de-DE" dirty="0">
                <a:latin typeface="Arial" panose="020B0604020202020204" pitchFamily="34" charset="0"/>
                <a:cs typeface="Arial" panose="020B0604020202020204" pitchFamily="34" charset="0"/>
              </a:rPr>
              <a:t>geht. Die ratsuchenden Männer werden dabei unterstützt, auf ihre Gesundheit zu </a:t>
            </a:r>
            <a:r>
              <a:rPr lang="de-DE" dirty="0" smtClean="0">
                <a:latin typeface="Arial" panose="020B0604020202020204" pitchFamily="34" charset="0"/>
                <a:cs typeface="Arial" panose="020B0604020202020204" pitchFamily="34" charset="0"/>
              </a:rPr>
              <a:t>achten </a:t>
            </a:r>
            <a:r>
              <a:rPr lang="de-DE" dirty="0">
                <a:latin typeface="Arial" panose="020B0604020202020204" pitchFamily="34" charset="0"/>
                <a:cs typeface="Arial" panose="020B0604020202020204" pitchFamily="34" charset="0"/>
              </a:rPr>
              <a:t>und Intimität zuzulassen, die auf wechselseitiges Vertrauen basiert. Sie werden bestärkt, ihre Gefühle zu empfinden und zu leben, ohne die Grenzen anderer zu verletzen.</a:t>
            </a:r>
          </a:p>
          <a:p>
            <a:endParaRPr lang="de-DE" sz="800"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Die Caritas Männerberatung hilft Vätern dabei, ihre Liebe und Zuneigung zu ihren Kindern zu leben. Zu den Grundwerten der Caritas Männerberatung gehört die </a:t>
            </a:r>
            <a:r>
              <a:rPr lang="de-DE" b="1" dirty="0">
                <a:latin typeface="Arial" panose="020B0604020202020204" pitchFamily="34" charset="0"/>
                <a:cs typeface="Arial" panose="020B0604020202020204" pitchFamily="34" charset="0"/>
              </a:rPr>
              <a:t>Ablehnung einer </a:t>
            </a:r>
            <a:r>
              <a:rPr lang="de-DE" b="1" dirty="0" smtClean="0">
                <a:latin typeface="Arial" panose="020B0604020202020204" pitchFamily="34" charset="0"/>
                <a:cs typeface="Arial" panose="020B0604020202020204" pitchFamily="34" charset="0"/>
              </a:rPr>
              <a:t>toxischen </a:t>
            </a:r>
            <a:r>
              <a:rPr lang="de-DE" b="1" dirty="0">
                <a:latin typeface="Arial" panose="020B0604020202020204" pitchFamily="34" charset="0"/>
                <a:cs typeface="Arial" panose="020B0604020202020204" pitchFamily="34" charset="0"/>
              </a:rPr>
              <a:t>Männlichkeit</a:t>
            </a:r>
            <a:r>
              <a:rPr lang="de-DE" dirty="0">
                <a:latin typeface="Arial" panose="020B0604020202020204" pitchFamily="34" charset="0"/>
                <a:cs typeface="Arial" panose="020B0604020202020204" pitchFamily="34" charset="0"/>
              </a:rPr>
              <a:t>, die an patriarchalischen Strukturen festhält und mit der Ausübung </a:t>
            </a:r>
            <a:r>
              <a:rPr lang="de-DE" dirty="0" smtClean="0">
                <a:latin typeface="Arial" panose="020B0604020202020204" pitchFamily="34" charset="0"/>
                <a:cs typeface="Arial" panose="020B0604020202020204" pitchFamily="34" charset="0"/>
              </a:rPr>
              <a:t>unterschiedlicher </a:t>
            </a:r>
            <a:r>
              <a:rPr lang="de-DE" dirty="0">
                <a:latin typeface="Arial" panose="020B0604020202020204" pitchFamily="34" charset="0"/>
                <a:cs typeface="Arial" panose="020B0604020202020204" pitchFamily="34" charset="0"/>
              </a:rPr>
              <a:t>Formen von struktureller und direkter Gewalt einhergeht.</a:t>
            </a:r>
          </a:p>
          <a:p>
            <a:endParaRPr lang="de-DE" sz="800"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Die </a:t>
            </a:r>
            <a:r>
              <a:rPr lang="de-DE" dirty="0">
                <a:latin typeface="Arial" panose="020B0604020202020204" pitchFamily="34" charset="0"/>
                <a:cs typeface="Arial" panose="020B0604020202020204" pitchFamily="34" charset="0"/>
              </a:rPr>
              <a:t>Caritas Männerberatung </a:t>
            </a:r>
            <a:r>
              <a:rPr lang="de-DE" dirty="0" smtClean="0">
                <a:latin typeface="Arial" panose="020B0604020202020204" pitchFamily="34" charset="0"/>
                <a:cs typeface="Arial" panose="020B0604020202020204" pitchFamily="34" charset="0"/>
              </a:rPr>
              <a:t>möchte mit </a:t>
            </a:r>
            <a:r>
              <a:rPr lang="de-DE" dirty="0">
                <a:latin typeface="Arial" panose="020B0604020202020204" pitchFamily="34" charset="0"/>
                <a:cs typeface="Arial" panose="020B0604020202020204" pitchFamily="34" charset="0"/>
              </a:rPr>
              <a:t>Männern </a:t>
            </a:r>
            <a:r>
              <a:rPr lang="de-DE" dirty="0" smtClean="0">
                <a:latin typeface="Arial" panose="020B0604020202020204" pitchFamily="34" charset="0"/>
                <a:cs typeface="Arial" panose="020B0604020202020204" pitchFamily="34" charset="0"/>
              </a:rPr>
              <a:t>Perspektiven </a:t>
            </a:r>
            <a:r>
              <a:rPr lang="de-DE" dirty="0">
                <a:latin typeface="Arial" panose="020B0604020202020204" pitchFamily="34" charset="0"/>
                <a:cs typeface="Arial" panose="020B0604020202020204" pitchFamily="34" charset="0"/>
              </a:rPr>
              <a:t>und Alternativen für ihren Alltag und ihr </a:t>
            </a:r>
            <a:r>
              <a:rPr lang="de-DE" dirty="0" err="1">
                <a:latin typeface="Arial" panose="020B0604020202020204" pitchFamily="34" charset="0"/>
                <a:cs typeface="Arial" panose="020B0604020202020204" pitchFamily="34" charset="0"/>
              </a:rPr>
              <a:t>Mannsein</a:t>
            </a:r>
            <a:r>
              <a:rPr lang="de-DE" dirty="0">
                <a:latin typeface="Arial" panose="020B0604020202020204" pitchFamily="34" charset="0"/>
                <a:cs typeface="Arial" panose="020B0604020202020204" pitchFamily="34" charset="0"/>
              </a:rPr>
              <a:t> entwickeln und sie zu </a:t>
            </a:r>
            <a:r>
              <a:rPr lang="de-DE" dirty="0" smtClean="0">
                <a:latin typeface="Arial" panose="020B0604020202020204" pitchFamily="34" charset="0"/>
                <a:cs typeface="Arial" panose="020B0604020202020204" pitchFamily="34" charset="0"/>
              </a:rPr>
              <a:t>verantwortungsvoller </a:t>
            </a:r>
            <a:r>
              <a:rPr lang="de-DE" dirty="0">
                <a:latin typeface="Arial" panose="020B0604020202020204" pitchFamily="34" charset="0"/>
                <a:cs typeface="Arial" panose="020B0604020202020204" pitchFamily="34" charset="0"/>
              </a:rPr>
              <a:t>Lebensführung befähigen. Somit will die Caritas Männerberatung ein Ort sein, wo Rollenverständnisse und einseitige männliche Verhaltensweisen hinterfragt sowie Modelle </a:t>
            </a:r>
            <a:r>
              <a:rPr lang="de-DE" dirty="0" smtClean="0">
                <a:latin typeface="Arial" panose="020B0604020202020204" pitchFamily="34" charset="0"/>
                <a:cs typeface="Arial" panose="020B0604020202020204" pitchFamily="34" charset="0"/>
              </a:rPr>
              <a:t>lebendiger </a:t>
            </a:r>
            <a:r>
              <a:rPr lang="de-DE" dirty="0">
                <a:latin typeface="Arial" panose="020B0604020202020204" pitchFamily="34" charset="0"/>
                <a:cs typeface="Arial" panose="020B0604020202020204" pitchFamily="34" charset="0"/>
              </a:rPr>
              <a:t>und partnerschaftlicher Männlichkeit gefördert werden</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1057" y="0"/>
            <a:ext cx="12193057" cy="1981372"/>
          </a:xfrm>
          <a:prstGeom prst="rect">
            <a:avLst/>
          </a:prstGeom>
        </p:spPr>
      </p:pic>
    </p:spTree>
    <p:extLst>
      <p:ext uri="{BB962C8B-B14F-4D97-AF65-F5344CB8AC3E}">
        <p14:creationId xmlns:p14="http://schemas.microsoft.com/office/powerpoint/2010/main" val="255310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53143" y="511160"/>
            <a:ext cx="4849586" cy="5921510"/>
          </a:xfrm>
          <a:prstGeom prst="rect">
            <a:avLst/>
          </a:prstGeom>
        </p:spPr>
      </p:pic>
      <p:sp>
        <p:nvSpPr>
          <p:cNvPr id="3" name="Rechteck 2"/>
          <p:cNvSpPr/>
          <p:nvPr/>
        </p:nvSpPr>
        <p:spPr>
          <a:xfrm>
            <a:off x="6562290" y="1563665"/>
            <a:ext cx="4443167" cy="2031325"/>
          </a:xfrm>
          <a:prstGeom prst="rect">
            <a:avLst/>
          </a:prstGeom>
        </p:spPr>
        <p:txBody>
          <a:bodyPr wrap="square">
            <a:spAutoFit/>
          </a:bodyPr>
          <a:lstStyle/>
          <a:p>
            <a:r>
              <a:rPr lang="de-DE" dirty="0" smtClean="0">
                <a:latin typeface="Arial" panose="020B0604020202020204" pitchFamily="34" charset="0"/>
                <a:cs typeface="Arial" panose="020B0604020202020204" pitchFamily="34" charset="0"/>
              </a:rPr>
              <a:t>Trendstudie</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„Moderne Väter</a:t>
            </a:r>
            <a:r>
              <a:rPr lang="de-DE" b="1" dirty="0" smtClean="0">
                <a:solidFill>
                  <a:srgbClr val="FF0000"/>
                </a:solidFill>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Wie </a:t>
            </a:r>
            <a:r>
              <a:rPr lang="de-DE" dirty="0">
                <a:latin typeface="Arial" panose="020B0604020202020204" pitchFamily="34" charset="0"/>
                <a:cs typeface="Arial" panose="020B0604020202020204" pitchFamily="34" charset="0"/>
              </a:rPr>
              <a:t>die neue Vätergeneration</a:t>
            </a:r>
          </a:p>
          <a:p>
            <a:r>
              <a:rPr lang="de-DE" dirty="0">
                <a:latin typeface="Arial" panose="020B0604020202020204" pitchFamily="34" charset="0"/>
                <a:cs typeface="Arial" panose="020B0604020202020204" pitchFamily="34" charset="0"/>
              </a:rPr>
              <a:t>Familie, Gesellschaft und Wirtschaft</a:t>
            </a:r>
          </a:p>
          <a:p>
            <a:r>
              <a:rPr lang="de-DE" dirty="0">
                <a:latin typeface="Arial" panose="020B0604020202020204" pitchFamily="34" charset="0"/>
                <a:cs typeface="Arial" panose="020B0604020202020204" pitchFamily="34" charset="0"/>
              </a:rPr>
              <a:t>verändert</a:t>
            </a:r>
          </a:p>
        </p:txBody>
      </p:sp>
      <p:sp>
        <p:nvSpPr>
          <p:cNvPr id="5" name="Rechteck 4"/>
          <p:cNvSpPr/>
          <p:nvPr/>
        </p:nvSpPr>
        <p:spPr>
          <a:xfrm>
            <a:off x="6562290" y="4004200"/>
            <a:ext cx="5204297" cy="2031325"/>
          </a:xfrm>
          <a:prstGeom prst="rect">
            <a:avLst/>
          </a:prstGeom>
        </p:spPr>
        <p:txBody>
          <a:bodyPr wrap="square">
            <a:spAutoFit/>
          </a:bodyPr>
          <a:lstStyle/>
          <a:p>
            <a:r>
              <a:rPr lang="de-DE" dirty="0">
                <a:latin typeface="Arial" panose="020B0604020202020204" pitchFamily="34" charset="0"/>
                <a:cs typeface="Arial" panose="020B0604020202020204" pitchFamily="34" charset="0"/>
              </a:rPr>
              <a:t>Väter gGmbH</a:t>
            </a:r>
          </a:p>
          <a:p>
            <a:r>
              <a:rPr lang="de-DE" dirty="0">
                <a:latin typeface="Arial" panose="020B0604020202020204" pitchFamily="34" charset="0"/>
                <a:cs typeface="Arial" panose="020B0604020202020204" pitchFamily="34" charset="0"/>
              </a:rPr>
              <a:t>Ruhrstraße </a:t>
            </a:r>
            <a:r>
              <a:rPr lang="de-DE" dirty="0" smtClean="0">
                <a:latin typeface="Arial" panose="020B0604020202020204" pitchFamily="34" charset="0"/>
                <a:cs typeface="Arial" panose="020B0604020202020204" pitchFamily="34" charset="0"/>
              </a:rPr>
              <a:t>19</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22761 </a:t>
            </a:r>
            <a:r>
              <a:rPr lang="de-DE" dirty="0" smtClean="0">
                <a:latin typeface="Arial" panose="020B0604020202020204" pitchFamily="34" charset="0"/>
                <a:cs typeface="Arial" panose="020B0604020202020204" pitchFamily="34" charset="0"/>
              </a:rPr>
              <a:t>Hamburg</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30</a:t>
            </a:r>
            <a:r>
              <a:rPr lang="de-DE" dirty="0">
                <a:latin typeface="Arial" panose="020B0604020202020204" pitchFamily="34" charset="0"/>
                <a:cs typeface="Arial" panose="020B0604020202020204" pitchFamily="34" charset="0"/>
              </a:rPr>
              <a:t>. November 2012</a:t>
            </a:r>
          </a:p>
          <a:p>
            <a:endParaRPr lang="de-DE" dirty="0"/>
          </a:p>
        </p:txBody>
      </p:sp>
    </p:spTree>
    <p:extLst>
      <p:ext uri="{BB962C8B-B14F-4D97-AF65-F5344CB8AC3E}">
        <p14:creationId xmlns:p14="http://schemas.microsoft.com/office/powerpoint/2010/main" val="1806684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9984" y="1352274"/>
            <a:ext cx="11332029" cy="2031325"/>
          </a:xfrm>
          <a:prstGeom prst="rect">
            <a:avLst/>
          </a:prstGeom>
        </p:spPr>
        <p:txBody>
          <a:bodyPr wrap="square">
            <a:spAutoFit/>
          </a:bodyPr>
          <a:lstStyle/>
          <a:p>
            <a:r>
              <a:rPr lang="de-DE" b="1" dirty="0" smtClean="0">
                <a:latin typeface="Arial" panose="020B0604020202020204" pitchFamily="34" charset="0"/>
                <a:cs typeface="Arial" panose="020B0604020202020204" pitchFamily="34" charset="0"/>
              </a:rPr>
              <a:t>1. Wertewandel:</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Vatersein liegt im </a:t>
            </a:r>
            <a:r>
              <a:rPr lang="de-DE" b="1" dirty="0" smtClean="0">
                <a:solidFill>
                  <a:srgbClr val="FF0000"/>
                </a:solidFill>
                <a:latin typeface="Arial" panose="020B0604020202020204" pitchFamily="34" charset="0"/>
                <a:cs typeface="Arial" panose="020B0604020202020204" pitchFamily="34" charset="0"/>
              </a:rPr>
              <a:t>Trend</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Immer mehr Männer nehmen nicht nur an </a:t>
            </a:r>
            <a:r>
              <a:rPr lang="de-DE" dirty="0" smtClean="0">
                <a:latin typeface="Arial" panose="020B0604020202020204" pitchFamily="34" charset="0"/>
                <a:cs typeface="Arial" panose="020B0604020202020204" pitchFamily="34" charset="0"/>
              </a:rPr>
              <a:t>Geburtsvorbereitungskursen teil</a:t>
            </a:r>
            <a:r>
              <a:rPr lang="de-DE" dirty="0">
                <a:latin typeface="Arial" panose="020B0604020202020204" pitchFamily="34" charset="0"/>
                <a:cs typeface="Arial" panose="020B0604020202020204" pitchFamily="34" charset="0"/>
              </a:rPr>
              <a:t>, sind im Kreißsaal anwesend oder nehmen </a:t>
            </a:r>
            <a:r>
              <a:rPr lang="de-DE" dirty="0" smtClean="0">
                <a:latin typeface="Arial" panose="020B0604020202020204" pitchFamily="34" charset="0"/>
                <a:cs typeface="Arial" panose="020B0604020202020204" pitchFamily="34" charset="0"/>
              </a:rPr>
              <a:t>Elternzeit, sondern </a:t>
            </a:r>
            <a:r>
              <a:rPr lang="de-DE" dirty="0">
                <a:latin typeface="Arial" panose="020B0604020202020204" pitchFamily="34" charset="0"/>
                <a:cs typeface="Arial" panose="020B0604020202020204" pitchFamily="34" charset="0"/>
              </a:rPr>
              <a:t>kümmern sich auch nach der Geburt wesentlich </a:t>
            </a:r>
            <a:r>
              <a:rPr lang="de-DE" dirty="0" smtClean="0">
                <a:latin typeface="Arial" panose="020B0604020202020204" pitchFamily="34" charset="0"/>
                <a:cs typeface="Arial" panose="020B0604020202020204" pitchFamily="34" charset="0"/>
              </a:rPr>
              <a:t>aktiver und </a:t>
            </a:r>
            <a:r>
              <a:rPr lang="de-DE" dirty="0">
                <a:latin typeface="Arial" panose="020B0604020202020204" pitchFamily="34" charset="0"/>
                <a:cs typeface="Arial" panose="020B0604020202020204" pitchFamily="34" charset="0"/>
              </a:rPr>
              <a:t>intensiver als frühere Vätergenerationen um ihre Kinder.</a:t>
            </a:r>
          </a:p>
        </p:txBody>
      </p:sp>
      <p:sp>
        <p:nvSpPr>
          <p:cNvPr id="3" name="Textfeld 2"/>
          <p:cNvSpPr txBox="1"/>
          <p:nvPr/>
        </p:nvSpPr>
        <p:spPr>
          <a:xfrm>
            <a:off x="429984" y="522514"/>
            <a:ext cx="7976507" cy="584775"/>
          </a:xfrm>
          <a:prstGeom prst="rect">
            <a:avLst/>
          </a:prstGeom>
          <a:noFill/>
        </p:spPr>
        <p:txBody>
          <a:bodyPr wrap="square" rtlCol="0">
            <a:spAutoFit/>
          </a:bodyPr>
          <a:lstStyle/>
          <a:p>
            <a:r>
              <a:rPr lang="de-DE" sz="3200" b="1" dirty="0" smtClean="0">
                <a:solidFill>
                  <a:srgbClr val="FF0000"/>
                </a:solidFill>
                <a:latin typeface="Arial" panose="020B0604020202020204" pitchFamily="34" charset="0"/>
                <a:cs typeface="Arial" panose="020B0604020202020204" pitchFamily="34" charset="0"/>
              </a:rPr>
              <a:t>Sieben Thesen zum modernen Vater</a:t>
            </a:r>
            <a:endParaRPr lang="de-DE" sz="3200" b="1" dirty="0">
              <a:solidFill>
                <a:srgbClr val="FF0000"/>
              </a:solidFill>
              <a:latin typeface="Arial" panose="020B0604020202020204" pitchFamily="34" charset="0"/>
              <a:cs typeface="Arial" panose="020B0604020202020204" pitchFamily="34" charset="0"/>
            </a:endParaRPr>
          </a:p>
        </p:txBody>
      </p:sp>
      <p:sp>
        <p:nvSpPr>
          <p:cNvPr id="4" name="Rechteck 3"/>
          <p:cNvSpPr/>
          <p:nvPr/>
        </p:nvSpPr>
        <p:spPr>
          <a:xfrm>
            <a:off x="429984" y="3891367"/>
            <a:ext cx="11236779" cy="2031325"/>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2. Vielfalt Vaterschaft</a:t>
            </a:r>
            <a:r>
              <a:rPr lang="de-DE" b="1"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Die Vaterrolle wird </a:t>
            </a:r>
            <a:r>
              <a:rPr lang="de-DE" b="1" dirty="0" smtClean="0">
                <a:solidFill>
                  <a:srgbClr val="FF0000"/>
                </a:solidFill>
                <a:latin typeface="Arial" panose="020B0604020202020204" pitchFamily="34" charset="0"/>
                <a:cs typeface="Arial" panose="020B0604020202020204" pitchFamily="34" charset="0"/>
              </a:rPr>
              <a:t>facettenreicher</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Die neue Vätergeneration begnügt sich nicht mehr allein mit </a:t>
            </a:r>
            <a:r>
              <a:rPr lang="de-DE" dirty="0" smtClean="0">
                <a:latin typeface="Arial" panose="020B0604020202020204" pitchFamily="34" charset="0"/>
                <a:cs typeface="Arial" panose="020B0604020202020204" pitchFamily="34" charset="0"/>
              </a:rPr>
              <a:t>der Rolle </a:t>
            </a:r>
            <a:r>
              <a:rPr lang="de-DE" dirty="0">
                <a:latin typeface="Arial" panose="020B0604020202020204" pitchFamily="34" charset="0"/>
                <a:cs typeface="Arial" panose="020B0604020202020204" pitchFamily="34" charset="0"/>
              </a:rPr>
              <a:t>des Ernährers, auch wenn diese weiterhin wichtig </a:t>
            </a:r>
            <a:r>
              <a:rPr lang="de-DE" dirty="0" smtClean="0">
                <a:latin typeface="Arial" panose="020B0604020202020204" pitchFamily="34" charset="0"/>
                <a:cs typeface="Arial" panose="020B0604020202020204" pitchFamily="34" charset="0"/>
              </a:rPr>
              <a:t>bleibt. Damit </a:t>
            </a:r>
            <a:r>
              <a:rPr lang="de-DE" dirty="0">
                <a:latin typeface="Arial" panose="020B0604020202020204" pitchFamily="34" charset="0"/>
                <a:cs typeface="Arial" panose="020B0604020202020204" pitchFamily="34" charset="0"/>
              </a:rPr>
              <a:t>wächst nicht nur der Einfluss des Vaters auf die </a:t>
            </a:r>
            <a:r>
              <a:rPr lang="de-DE" dirty="0" smtClean="0">
                <a:latin typeface="Arial" panose="020B0604020202020204" pitchFamily="34" charset="0"/>
                <a:cs typeface="Arial" panose="020B0604020202020204" pitchFamily="34" charset="0"/>
              </a:rPr>
              <a:t>kindliche</a:t>
            </a:r>
          </a:p>
          <a:p>
            <a:r>
              <a:rPr lang="de-DE" dirty="0" smtClean="0">
                <a:latin typeface="Arial" panose="020B0604020202020204" pitchFamily="34" charset="0"/>
                <a:cs typeface="Arial" panose="020B0604020202020204" pitchFamily="34" charset="0"/>
              </a:rPr>
              <a:t>Erziehung</a:t>
            </a:r>
            <a:r>
              <a:rPr lang="de-DE" dirty="0">
                <a:latin typeface="Arial" panose="020B0604020202020204" pitchFamily="34" charset="0"/>
                <a:cs typeface="Arial" panose="020B0604020202020204" pitchFamily="34" charset="0"/>
              </a:rPr>
              <a:t>. Auch die Anforderungen, denen die modernen </a:t>
            </a:r>
            <a:r>
              <a:rPr lang="de-DE" dirty="0" smtClean="0">
                <a:latin typeface="Arial" panose="020B0604020202020204" pitchFamily="34" charset="0"/>
                <a:cs typeface="Arial" panose="020B0604020202020204" pitchFamily="34" charset="0"/>
              </a:rPr>
              <a:t>Väter gegenüber </a:t>
            </a:r>
            <a:r>
              <a:rPr lang="de-DE" dirty="0">
                <a:latin typeface="Arial" panose="020B0604020202020204" pitchFamily="34" charset="0"/>
                <a:cs typeface="Arial" panose="020B0604020202020204" pitchFamily="34" charset="0"/>
              </a:rPr>
              <a:t>stehen, werden komplexer.</a:t>
            </a:r>
          </a:p>
        </p:txBody>
      </p:sp>
    </p:spTree>
    <p:extLst>
      <p:ext uri="{BB962C8B-B14F-4D97-AF65-F5344CB8AC3E}">
        <p14:creationId xmlns:p14="http://schemas.microsoft.com/office/powerpoint/2010/main" val="115666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29984" y="522514"/>
            <a:ext cx="7976507" cy="584775"/>
          </a:xfrm>
          <a:prstGeom prst="rect">
            <a:avLst/>
          </a:prstGeom>
          <a:noFill/>
        </p:spPr>
        <p:txBody>
          <a:bodyPr wrap="square" rtlCol="0">
            <a:spAutoFit/>
          </a:bodyPr>
          <a:lstStyle/>
          <a:p>
            <a:r>
              <a:rPr lang="de-DE" sz="3200" b="1" dirty="0" smtClean="0">
                <a:solidFill>
                  <a:srgbClr val="FF0000"/>
                </a:solidFill>
                <a:latin typeface="Arial" panose="020B0604020202020204" pitchFamily="34" charset="0"/>
                <a:cs typeface="Arial" panose="020B0604020202020204" pitchFamily="34" charset="0"/>
              </a:rPr>
              <a:t>Sieben Thesen zum modernen Vater</a:t>
            </a:r>
            <a:endParaRPr lang="de-DE" sz="3200" b="1" dirty="0">
              <a:solidFill>
                <a:srgbClr val="FF0000"/>
              </a:solidFill>
              <a:latin typeface="Arial" panose="020B0604020202020204" pitchFamily="34" charset="0"/>
              <a:cs typeface="Arial" panose="020B0604020202020204" pitchFamily="34" charset="0"/>
            </a:endParaRPr>
          </a:p>
        </p:txBody>
      </p:sp>
      <p:sp>
        <p:nvSpPr>
          <p:cNvPr id="5" name="Rechteck 4"/>
          <p:cNvSpPr/>
          <p:nvPr/>
        </p:nvSpPr>
        <p:spPr>
          <a:xfrm>
            <a:off x="514350" y="1263347"/>
            <a:ext cx="11087100" cy="2585323"/>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3. Fehlende Vorbilder</a:t>
            </a:r>
            <a:r>
              <a:rPr lang="de-DE" b="1"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Bei der Neudefinition ihrer Rolle starten viele Väter bei null</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Bei </a:t>
            </a:r>
            <a:r>
              <a:rPr lang="de-DE" dirty="0">
                <a:latin typeface="Arial" panose="020B0604020202020204" pitchFamily="34" charset="0"/>
                <a:cs typeface="Arial" panose="020B0604020202020204" pitchFamily="34" charset="0"/>
              </a:rPr>
              <a:t>der Neugestaltung ihrer Vaterrolle sind die </a:t>
            </a:r>
            <a:r>
              <a:rPr lang="de-DE" dirty="0" smtClean="0">
                <a:latin typeface="Arial" panose="020B0604020202020204" pitchFamily="34" charset="0"/>
                <a:cs typeface="Arial" panose="020B0604020202020204" pitchFamily="34" charset="0"/>
              </a:rPr>
              <a:t>modernen Väter </a:t>
            </a:r>
            <a:r>
              <a:rPr lang="de-DE" dirty="0">
                <a:latin typeface="Arial" panose="020B0604020202020204" pitchFamily="34" charset="0"/>
                <a:cs typeface="Arial" panose="020B0604020202020204" pitchFamily="34" charset="0"/>
              </a:rPr>
              <a:t>mehr oder weniger auf sich allein gestellt, da sie </a:t>
            </a:r>
            <a:r>
              <a:rPr lang="de-DE" dirty="0" smtClean="0">
                <a:latin typeface="Arial" panose="020B0604020202020204" pitchFamily="34" charset="0"/>
                <a:cs typeface="Arial" panose="020B0604020202020204" pitchFamily="34" charset="0"/>
              </a:rPr>
              <a:t>häufig weder </a:t>
            </a:r>
            <a:r>
              <a:rPr lang="de-DE" dirty="0">
                <a:latin typeface="Arial" panose="020B0604020202020204" pitchFamily="34" charset="0"/>
                <a:cs typeface="Arial" panose="020B0604020202020204" pitchFamily="34" charset="0"/>
              </a:rPr>
              <a:t>in der eigenen Familie noch im beruflichen Umfeld </a:t>
            </a:r>
            <a:r>
              <a:rPr lang="de-DE" dirty="0" smtClean="0">
                <a:latin typeface="Arial" panose="020B0604020202020204" pitchFamily="34" charset="0"/>
                <a:cs typeface="Arial" panose="020B0604020202020204" pitchFamily="34" charset="0"/>
              </a:rPr>
              <a:t>auf entsprechendes </a:t>
            </a:r>
            <a:r>
              <a:rPr lang="de-DE" dirty="0">
                <a:latin typeface="Arial" panose="020B0604020202020204" pitchFamily="34" charset="0"/>
                <a:cs typeface="Arial" panose="020B0604020202020204" pitchFamily="34" charset="0"/>
              </a:rPr>
              <a:t>Erfahrungswissen zurückgreifen können. </a:t>
            </a:r>
            <a:r>
              <a:rPr lang="de-DE" dirty="0" smtClean="0">
                <a:latin typeface="Arial" panose="020B0604020202020204" pitchFamily="34" charset="0"/>
                <a:cs typeface="Arial" panose="020B0604020202020204" pitchFamily="34" charset="0"/>
              </a:rPr>
              <a:t>Eine größere </a:t>
            </a:r>
            <a:r>
              <a:rPr lang="de-DE" dirty="0">
                <a:latin typeface="Arial" panose="020B0604020202020204" pitchFamily="34" charset="0"/>
                <a:cs typeface="Arial" panose="020B0604020202020204" pitchFamily="34" charset="0"/>
              </a:rPr>
              <a:t>Sichtbarkeit von Vätern in Unternehmen sowie </a:t>
            </a:r>
            <a:r>
              <a:rPr lang="de-DE" dirty="0" smtClean="0">
                <a:latin typeface="Arial" panose="020B0604020202020204" pitchFamily="34" charset="0"/>
                <a:cs typeface="Arial" panose="020B0604020202020204" pitchFamily="34" charset="0"/>
              </a:rPr>
              <a:t>Vorgesetzte, die </a:t>
            </a:r>
            <a:r>
              <a:rPr lang="de-DE" dirty="0">
                <a:latin typeface="Arial" panose="020B0604020202020204" pitchFamily="34" charset="0"/>
                <a:cs typeface="Arial" panose="020B0604020202020204" pitchFamily="34" charset="0"/>
              </a:rPr>
              <a:t>mit gutem Beispiel voran gehen, können den Vätern </a:t>
            </a:r>
            <a:r>
              <a:rPr lang="de-DE" dirty="0" smtClean="0">
                <a:latin typeface="Arial" panose="020B0604020202020204" pitchFamily="34" charset="0"/>
                <a:cs typeface="Arial" panose="020B0604020202020204" pitchFamily="34" charset="0"/>
              </a:rPr>
              <a:t>helfen, sich </a:t>
            </a:r>
            <a:r>
              <a:rPr lang="de-DE" dirty="0">
                <a:latin typeface="Arial" panose="020B0604020202020204" pitchFamily="34" charset="0"/>
                <a:cs typeface="Arial" panose="020B0604020202020204" pitchFamily="34" charset="0"/>
              </a:rPr>
              <a:t>in ihrer neuen Rolle zurechtzufinden und Beruf und </a:t>
            </a:r>
            <a:r>
              <a:rPr lang="de-DE" dirty="0" smtClean="0">
                <a:latin typeface="Arial" panose="020B0604020202020204" pitchFamily="34" charset="0"/>
                <a:cs typeface="Arial" panose="020B0604020202020204" pitchFamily="34" charset="0"/>
              </a:rPr>
              <a:t>Familie besser </a:t>
            </a:r>
            <a:r>
              <a:rPr lang="de-DE" dirty="0">
                <a:latin typeface="Arial" panose="020B0604020202020204" pitchFamily="34" charset="0"/>
                <a:cs typeface="Arial" panose="020B0604020202020204" pitchFamily="34" charset="0"/>
              </a:rPr>
              <a:t>zu vereinbaren.</a:t>
            </a:r>
          </a:p>
        </p:txBody>
      </p:sp>
      <p:sp>
        <p:nvSpPr>
          <p:cNvPr id="6" name="Rechteck 5"/>
          <p:cNvSpPr/>
          <p:nvPr/>
        </p:nvSpPr>
        <p:spPr>
          <a:xfrm>
            <a:off x="514350" y="4249657"/>
            <a:ext cx="11087100" cy="2031325"/>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4. „Stolzer </a:t>
            </a:r>
            <a:r>
              <a:rPr lang="de-DE" b="1" dirty="0" err="1">
                <a:latin typeface="Arial" panose="020B0604020202020204" pitchFamily="34" charset="0"/>
                <a:cs typeface="Arial" panose="020B0604020202020204" pitchFamily="34" charset="0"/>
              </a:rPr>
              <a:t>Allroundpapa</a:t>
            </a:r>
            <a:r>
              <a:rPr lang="de-DE" b="1" dirty="0">
                <a:latin typeface="Arial" panose="020B0604020202020204" pitchFamily="34" charset="0"/>
                <a:cs typeface="Arial" panose="020B0604020202020204" pitchFamily="34" charset="0"/>
              </a:rPr>
              <a:t>“ statt „</a:t>
            </a:r>
            <a:r>
              <a:rPr lang="de-DE" b="1" dirty="0" err="1">
                <a:latin typeface="Arial" panose="020B0604020202020204" pitchFamily="34" charset="0"/>
                <a:cs typeface="Arial" panose="020B0604020202020204" pitchFamily="34" charset="0"/>
              </a:rPr>
              <a:t>Softi</a:t>
            </a:r>
            <a:r>
              <a:rPr lang="de-DE" b="1"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Männlichkeit wird neu </a:t>
            </a:r>
            <a:r>
              <a:rPr lang="de-DE" b="1" dirty="0" smtClean="0">
                <a:solidFill>
                  <a:srgbClr val="FF0000"/>
                </a:solidFill>
                <a:latin typeface="Arial" panose="020B0604020202020204" pitchFamily="34" charset="0"/>
                <a:cs typeface="Arial" panose="020B0604020202020204" pitchFamily="34" charset="0"/>
              </a:rPr>
              <a:t>interpretiert</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Die Mehrheit der befragten Väter sieht sich durch das „</a:t>
            </a:r>
            <a:r>
              <a:rPr lang="de-DE" dirty="0" smtClean="0">
                <a:latin typeface="Arial" panose="020B0604020202020204" pitchFamily="34" charset="0"/>
                <a:cs typeface="Arial" panose="020B0604020202020204" pitchFamily="34" charset="0"/>
              </a:rPr>
              <a:t>moderne Vatersein</a:t>
            </a:r>
            <a:r>
              <a:rPr lang="de-DE" dirty="0">
                <a:latin typeface="Arial" panose="020B0604020202020204" pitchFamily="34" charset="0"/>
                <a:cs typeface="Arial" panose="020B0604020202020204" pitchFamily="34" charset="0"/>
              </a:rPr>
              <a:t>“ in ihrer Identität eher gestärkt und bestätigt </a:t>
            </a:r>
            <a:r>
              <a:rPr lang="de-DE" dirty="0" smtClean="0">
                <a:latin typeface="Arial" panose="020B0604020202020204" pitchFamily="34" charset="0"/>
                <a:cs typeface="Arial" panose="020B0604020202020204" pitchFamily="34" charset="0"/>
              </a:rPr>
              <a:t>als eingeschränkt</a:t>
            </a:r>
            <a:r>
              <a:rPr lang="de-DE" dirty="0">
                <a:latin typeface="Arial" panose="020B0604020202020204" pitchFamily="34" charset="0"/>
                <a:cs typeface="Arial" panose="020B0604020202020204" pitchFamily="34" charset="0"/>
              </a:rPr>
              <a:t>. Auch das verstärkte familiale Engagement </a:t>
            </a:r>
            <a:r>
              <a:rPr lang="de-DE" dirty="0" smtClean="0">
                <a:latin typeface="Arial" panose="020B0604020202020204" pitchFamily="34" charset="0"/>
                <a:cs typeface="Arial" panose="020B0604020202020204" pitchFamily="34" charset="0"/>
              </a:rPr>
              <a:t>bzw. die </a:t>
            </a:r>
            <a:r>
              <a:rPr lang="de-DE" dirty="0">
                <a:latin typeface="Arial" panose="020B0604020202020204" pitchFamily="34" charset="0"/>
                <a:cs typeface="Arial" panose="020B0604020202020204" pitchFamily="34" charset="0"/>
              </a:rPr>
              <a:t>Übernahme traditionell weiblicher Aufgaben wird </a:t>
            </a:r>
            <a:r>
              <a:rPr lang="de-DE" dirty="0" smtClean="0">
                <a:latin typeface="Arial" panose="020B0604020202020204" pitchFamily="34" charset="0"/>
                <a:cs typeface="Arial" panose="020B0604020202020204" pitchFamily="34" charset="0"/>
              </a:rPr>
              <a:t>nicht automatisch </a:t>
            </a:r>
            <a:r>
              <a:rPr lang="de-DE" dirty="0">
                <a:latin typeface="Arial" panose="020B0604020202020204" pitchFamily="34" charset="0"/>
                <a:cs typeface="Arial" panose="020B0604020202020204" pitchFamily="34" charset="0"/>
              </a:rPr>
              <a:t>mit „unmännlich“ assoziiert.</a:t>
            </a:r>
          </a:p>
        </p:txBody>
      </p:sp>
    </p:spTree>
    <p:extLst>
      <p:ext uri="{BB962C8B-B14F-4D97-AF65-F5344CB8AC3E}">
        <p14:creationId xmlns:p14="http://schemas.microsoft.com/office/powerpoint/2010/main" val="242044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29984" y="522514"/>
            <a:ext cx="7976507" cy="584775"/>
          </a:xfrm>
          <a:prstGeom prst="rect">
            <a:avLst/>
          </a:prstGeom>
          <a:noFill/>
        </p:spPr>
        <p:txBody>
          <a:bodyPr wrap="square" rtlCol="0">
            <a:spAutoFit/>
          </a:bodyPr>
          <a:lstStyle/>
          <a:p>
            <a:r>
              <a:rPr lang="de-DE" sz="3200" b="1" dirty="0" smtClean="0">
                <a:solidFill>
                  <a:srgbClr val="FF0000"/>
                </a:solidFill>
                <a:latin typeface="Arial" panose="020B0604020202020204" pitchFamily="34" charset="0"/>
                <a:cs typeface="Arial" panose="020B0604020202020204" pitchFamily="34" charset="0"/>
              </a:rPr>
              <a:t>Sieben Thesen zum modernen Vater</a:t>
            </a:r>
            <a:endParaRPr lang="de-DE" sz="3200" b="1" dirty="0">
              <a:solidFill>
                <a:srgbClr val="FF0000"/>
              </a:solidFill>
              <a:latin typeface="Arial" panose="020B0604020202020204" pitchFamily="34" charset="0"/>
              <a:cs typeface="Arial" panose="020B0604020202020204" pitchFamily="34" charset="0"/>
            </a:endParaRPr>
          </a:p>
        </p:txBody>
      </p:sp>
      <p:sp>
        <p:nvSpPr>
          <p:cNvPr id="7" name="Rechteck 6"/>
          <p:cNvSpPr/>
          <p:nvPr/>
        </p:nvSpPr>
        <p:spPr>
          <a:xfrm>
            <a:off x="514349" y="1328955"/>
            <a:ext cx="10850336" cy="2585323"/>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5. Rolle rückwärts</a:t>
            </a:r>
            <a:r>
              <a:rPr lang="de-DE" b="1"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Väter sind zum Teil „moderner“ als </a:t>
            </a:r>
            <a:r>
              <a:rPr lang="de-DE" b="1" dirty="0" smtClean="0">
                <a:solidFill>
                  <a:srgbClr val="FF0000"/>
                </a:solidFill>
                <a:latin typeface="Arial" panose="020B0604020202020204" pitchFamily="34" charset="0"/>
                <a:cs typeface="Arial" panose="020B0604020202020204" pitchFamily="34" charset="0"/>
              </a:rPr>
              <a:t>Mütter</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Auch für viele Frauen ist das zunehmende familiale </a:t>
            </a:r>
            <a:r>
              <a:rPr lang="de-DE" dirty="0" smtClean="0">
                <a:latin typeface="Arial" panose="020B0604020202020204" pitchFamily="34" charset="0"/>
                <a:cs typeface="Arial" panose="020B0604020202020204" pitchFamily="34" charset="0"/>
              </a:rPr>
              <a:t>Engagement von </a:t>
            </a:r>
            <a:r>
              <a:rPr lang="de-DE" dirty="0">
                <a:latin typeface="Arial" panose="020B0604020202020204" pitchFamily="34" charset="0"/>
                <a:cs typeface="Arial" panose="020B0604020202020204" pitchFamily="34" charset="0"/>
              </a:rPr>
              <a:t>Vätern neu. Oft scheuen sie sich noch </a:t>
            </a:r>
            <a:r>
              <a:rPr lang="de-DE" dirty="0" smtClean="0">
                <a:latin typeface="Arial" panose="020B0604020202020204" pitchFamily="34" charset="0"/>
                <a:cs typeface="Arial" panose="020B0604020202020204" pitchFamily="34" charset="0"/>
              </a:rPr>
              <a:t>Verantwortung abzugeben </a:t>
            </a:r>
            <a:r>
              <a:rPr lang="de-DE" dirty="0">
                <a:latin typeface="Arial" panose="020B0604020202020204" pitchFamily="34" charset="0"/>
                <a:cs typeface="Arial" panose="020B0604020202020204" pitchFamily="34" charset="0"/>
              </a:rPr>
              <a:t>und trauen dem Mann im Umgang mit </a:t>
            </a:r>
            <a:r>
              <a:rPr lang="de-DE" dirty="0" smtClean="0">
                <a:latin typeface="Arial" panose="020B0604020202020204" pitchFamily="34" charset="0"/>
                <a:cs typeface="Arial" panose="020B0604020202020204" pitchFamily="34" charset="0"/>
              </a:rPr>
              <a:t>Kindern weniger </a:t>
            </a:r>
            <a:r>
              <a:rPr lang="de-DE" dirty="0">
                <a:latin typeface="Arial" panose="020B0604020202020204" pitchFamily="34" charset="0"/>
                <a:cs typeface="Arial" panose="020B0604020202020204" pitchFamily="34" charset="0"/>
              </a:rPr>
              <a:t>zu. Dies führt zu Konflikten. Die Frau sollte daher </a:t>
            </a:r>
            <a:r>
              <a:rPr lang="de-DE" dirty="0" smtClean="0">
                <a:latin typeface="Arial" panose="020B0604020202020204" pitchFamily="34" charset="0"/>
                <a:cs typeface="Arial" panose="020B0604020202020204" pitchFamily="34" charset="0"/>
              </a:rPr>
              <a:t>lernen, dem </a:t>
            </a:r>
            <a:r>
              <a:rPr lang="de-DE" dirty="0">
                <a:latin typeface="Arial" panose="020B0604020202020204" pitchFamily="34" charset="0"/>
                <a:cs typeface="Arial" panose="020B0604020202020204" pitchFamily="34" charset="0"/>
              </a:rPr>
              <a:t>Mann mehr Freiheiten bei der Gestaltung der Erziehung</a:t>
            </a:r>
          </a:p>
          <a:p>
            <a:r>
              <a:rPr lang="de-DE" dirty="0">
                <a:latin typeface="Arial" panose="020B0604020202020204" pitchFamily="34" charset="0"/>
                <a:cs typeface="Arial" panose="020B0604020202020204" pitchFamily="34" charset="0"/>
              </a:rPr>
              <a:t>einzuräumen. Allerdings ist auch der Vater angehalten </a:t>
            </a:r>
            <a:r>
              <a:rPr lang="de-DE" dirty="0" smtClean="0">
                <a:latin typeface="Arial" panose="020B0604020202020204" pitchFamily="34" charset="0"/>
                <a:cs typeface="Arial" panose="020B0604020202020204" pitchFamily="34" charset="0"/>
              </a:rPr>
              <a:t>diese Freiheiten </a:t>
            </a:r>
            <a:r>
              <a:rPr lang="de-DE" dirty="0">
                <a:latin typeface="Arial" panose="020B0604020202020204" pitchFamily="34" charset="0"/>
                <a:cs typeface="Arial" panose="020B0604020202020204" pitchFamily="34" charset="0"/>
              </a:rPr>
              <a:t>einzufordern und sich aktiv einzubringen, damit </a:t>
            </a:r>
            <a:r>
              <a:rPr lang="de-DE" dirty="0" smtClean="0">
                <a:latin typeface="Arial" panose="020B0604020202020204" pitchFamily="34" charset="0"/>
                <a:cs typeface="Arial" panose="020B0604020202020204" pitchFamily="34" charset="0"/>
              </a:rPr>
              <a:t>ein partnerschaftliches </a:t>
            </a:r>
            <a:r>
              <a:rPr lang="de-DE" dirty="0">
                <a:latin typeface="Arial" panose="020B0604020202020204" pitchFamily="34" charset="0"/>
                <a:cs typeface="Arial" panose="020B0604020202020204" pitchFamily="34" charset="0"/>
              </a:rPr>
              <a:t>Erziehungskonzept gelingt.</a:t>
            </a:r>
          </a:p>
        </p:txBody>
      </p:sp>
      <p:sp>
        <p:nvSpPr>
          <p:cNvPr id="8" name="Rechteck 7"/>
          <p:cNvSpPr/>
          <p:nvPr/>
        </p:nvSpPr>
        <p:spPr>
          <a:xfrm>
            <a:off x="514349" y="4135944"/>
            <a:ext cx="10850336" cy="2308324"/>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6. Geld ist nicht alles</a:t>
            </a:r>
            <a:r>
              <a:rPr lang="de-DE" b="1"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Der moderne Vater plant die Karriere rund ums </a:t>
            </a:r>
            <a:r>
              <a:rPr lang="de-DE" b="1" dirty="0" smtClean="0">
                <a:solidFill>
                  <a:srgbClr val="FF0000"/>
                </a:solidFill>
                <a:latin typeface="Arial" panose="020B0604020202020204" pitchFamily="34" charset="0"/>
                <a:cs typeface="Arial" panose="020B0604020202020204" pitchFamily="34" charset="0"/>
              </a:rPr>
              <a:t>Kind</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Statt das Leben um den Beruf und die Karriere </a:t>
            </a:r>
            <a:r>
              <a:rPr lang="de-DE" dirty="0" smtClean="0">
                <a:latin typeface="Arial" panose="020B0604020202020204" pitchFamily="34" charset="0"/>
                <a:cs typeface="Arial" panose="020B0604020202020204" pitchFamily="34" charset="0"/>
              </a:rPr>
              <a:t>herumzubauen, stellen </a:t>
            </a:r>
            <a:r>
              <a:rPr lang="de-DE" dirty="0">
                <a:latin typeface="Arial" panose="020B0604020202020204" pitchFamily="34" charset="0"/>
                <a:cs typeface="Arial" panose="020B0604020202020204" pitchFamily="34" charset="0"/>
              </a:rPr>
              <a:t>Väter immer häufiger ihr Privatleben und ihre Kinder </a:t>
            </a:r>
            <a:r>
              <a:rPr lang="de-DE" dirty="0" smtClean="0">
                <a:latin typeface="Arial" panose="020B0604020202020204" pitchFamily="34" charset="0"/>
                <a:cs typeface="Arial" panose="020B0604020202020204" pitchFamily="34" charset="0"/>
              </a:rPr>
              <a:t>ins Zentrum </a:t>
            </a:r>
            <a:r>
              <a:rPr lang="de-DE" dirty="0">
                <a:latin typeface="Arial" panose="020B0604020202020204" pitchFamily="34" charset="0"/>
                <a:cs typeface="Arial" panose="020B0604020202020204" pitchFamily="34" charset="0"/>
              </a:rPr>
              <a:t>ihrer Lebensplanung. Unternehmen sind hierbei gefordert,</a:t>
            </a:r>
          </a:p>
          <a:p>
            <a:r>
              <a:rPr lang="de-DE" dirty="0">
                <a:latin typeface="Arial" panose="020B0604020202020204" pitchFamily="34" charset="0"/>
                <a:cs typeface="Arial" panose="020B0604020202020204" pitchFamily="34" charset="0"/>
              </a:rPr>
              <a:t>sich von der Anwesenheitskultur zu verabschieden und </a:t>
            </a:r>
            <a:r>
              <a:rPr lang="de-DE" dirty="0" smtClean="0">
                <a:latin typeface="Arial" panose="020B0604020202020204" pitchFamily="34" charset="0"/>
                <a:cs typeface="Arial" panose="020B0604020202020204" pitchFamily="34" charset="0"/>
              </a:rPr>
              <a:t>Vätern einen </a:t>
            </a:r>
            <a:r>
              <a:rPr lang="de-DE" dirty="0">
                <a:latin typeface="Arial" panose="020B0604020202020204" pitchFamily="34" charset="0"/>
                <a:cs typeface="Arial" panose="020B0604020202020204" pitchFamily="34" charset="0"/>
              </a:rPr>
              <a:t>größeren Freiraum zur flexiblen Gestaltung ihrer </a:t>
            </a:r>
            <a:r>
              <a:rPr lang="de-DE" dirty="0" smtClean="0">
                <a:latin typeface="Arial" panose="020B0604020202020204" pitchFamily="34" charset="0"/>
                <a:cs typeface="Arial" panose="020B0604020202020204" pitchFamily="34" charset="0"/>
              </a:rPr>
              <a:t>Arbeitszeit zu </a:t>
            </a:r>
            <a:r>
              <a:rPr lang="de-DE" dirty="0">
                <a:latin typeface="Arial" panose="020B0604020202020204" pitchFamily="34" charset="0"/>
                <a:cs typeface="Arial" panose="020B0604020202020204" pitchFamily="34" charset="0"/>
              </a:rPr>
              <a:t>ermöglichen.</a:t>
            </a:r>
          </a:p>
        </p:txBody>
      </p:sp>
    </p:spTree>
    <p:extLst>
      <p:ext uri="{BB962C8B-B14F-4D97-AF65-F5344CB8AC3E}">
        <p14:creationId xmlns:p14="http://schemas.microsoft.com/office/powerpoint/2010/main" val="166918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29984" y="522514"/>
            <a:ext cx="7976507" cy="584775"/>
          </a:xfrm>
          <a:prstGeom prst="rect">
            <a:avLst/>
          </a:prstGeom>
          <a:noFill/>
        </p:spPr>
        <p:txBody>
          <a:bodyPr wrap="square" rtlCol="0">
            <a:spAutoFit/>
          </a:bodyPr>
          <a:lstStyle/>
          <a:p>
            <a:r>
              <a:rPr lang="de-DE" sz="3200" b="1" dirty="0" smtClean="0">
                <a:solidFill>
                  <a:srgbClr val="FF0000"/>
                </a:solidFill>
                <a:latin typeface="Arial" panose="020B0604020202020204" pitchFamily="34" charset="0"/>
                <a:cs typeface="Arial" panose="020B0604020202020204" pitchFamily="34" charset="0"/>
              </a:rPr>
              <a:t>Sieben Thesen zum modernen Vater</a:t>
            </a:r>
            <a:endParaRPr lang="de-DE" sz="3200" b="1" dirty="0">
              <a:solidFill>
                <a:srgbClr val="FF0000"/>
              </a:solidFill>
              <a:latin typeface="Arial" panose="020B0604020202020204" pitchFamily="34" charset="0"/>
              <a:cs typeface="Arial" panose="020B0604020202020204" pitchFamily="34" charset="0"/>
            </a:endParaRPr>
          </a:p>
        </p:txBody>
      </p:sp>
      <p:sp>
        <p:nvSpPr>
          <p:cNvPr id="5" name="Rechteck 4"/>
          <p:cNvSpPr/>
          <p:nvPr/>
        </p:nvSpPr>
        <p:spPr>
          <a:xfrm>
            <a:off x="429984" y="2357361"/>
            <a:ext cx="11087100" cy="2585323"/>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7. Umdenken bei Unternehmen</a:t>
            </a:r>
            <a:r>
              <a:rPr lang="de-DE" b="1"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Väterfreundlichkeit wird zum wichtigen </a:t>
            </a:r>
            <a:r>
              <a:rPr lang="de-DE" b="1" dirty="0" smtClean="0">
                <a:solidFill>
                  <a:srgbClr val="FF0000"/>
                </a:solidFill>
                <a:latin typeface="Arial" panose="020B0604020202020204" pitchFamily="34" charset="0"/>
                <a:cs typeface="Arial" panose="020B0604020202020204" pitchFamily="34" charset="0"/>
              </a:rPr>
              <a:t>Wettbewerbsfaktor</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Immer mehr Betriebe führen familien- und </a:t>
            </a:r>
            <a:r>
              <a:rPr lang="de-DE" dirty="0" smtClean="0">
                <a:latin typeface="Arial" panose="020B0604020202020204" pitchFamily="34" charset="0"/>
                <a:cs typeface="Arial" panose="020B0604020202020204" pitchFamily="34" charset="0"/>
              </a:rPr>
              <a:t>väterfreundliche Maßnahmen </a:t>
            </a:r>
            <a:r>
              <a:rPr lang="de-DE" dirty="0">
                <a:latin typeface="Arial" panose="020B0604020202020204" pitchFamily="34" charset="0"/>
                <a:cs typeface="Arial" panose="020B0604020202020204" pitchFamily="34" charset="0"/>
              </a:rPr>
              <a:t>ein und ziehen eine positive Bilanz. Wichtig </a:t>
            </a:r>
            <a:r>
              <a:rPr lang="de-DE" dirty="0" smtClean="0">
                <a:latin typeface="Arial" panose="020B0604020202020204" pitchFamily="34" charset="0"/>
                <a:cs typeface="Arial" panose="020B0604020202020204" pitchFamily="34" charset="0"/>
              </a:rPr>
              <a:t>sind jedoch </a:t>
            </a:r>
            <a:r>
              <a:rPr lang="de-DE" dirty="0">
                <a:latin typeface="Arial" panose="020B0604020202020204" pitchFamily="34" charset="0"/>
                <a:cs typeface="Arial" panose="020B0604020202020204" pitchFamily="34" charset="0"/>
              </a:rPr>
              <a:t>nicht nur konkrete Programme, sondern vor allem </a:t>
            </a:r>
            <a:r>
              <a:rPr lang="de-DE" dirty="0" smtClean="0">
                <a:latin typeface="Arial" panose="020B0604020202020204" pitchFamily="34" charset="0"/>
                <a:cs typeface="Arial" panose="020B0604020202020204" pitchFamily="34" charset="0"/>
              </a:rPr>
              <a:t>der aktive </a:t>
            </a:r>
            <a:r>
              <a:rPr lang="de-DE" dirty="0">
                <a:latin typeface="Arial" panose="020B0604020202020204" pitchFamily="34" charset="0"/>
                <a:cs typeface="Arial" panose="020B0604020202020204" pitchFamily="34" charset="0"/>
              </a:rPr>
              <a:t>Wandel zu einer väterfreundlichen </a:t>
            </a:r>
            <a:r>
              <a:rPr lang="de-DE" dirty="0" smtClean="0">
                <a:latin typeface="Arial" panose="020B0604020202020204" pitchFamily="34" charset="0"/>
                <a:cs typeface="Arial" panose="020B0604020202020204" pitchFamily="34" charset="0"/>
              </a:rPr>
              <a:t>Unternehmenskultur. Nicht </a:t>
            </a:r>
            <a:r>
              <a:rPr lang="de-DE" dirty="0">
                <a:latin typeface="Arial" panose="020B0604020202020204" pitchFamily="34" charset="0"/>
                <a:cs typeface="Arial" panose="020B0604020202020204" pitchFamily="34" charset="0"/>
              </a:rPr>
              <a:t>zuletzt aufgrund des demografischen Wandels, sind die</a:t>
            </a:r>
          </a:p>
          <a:p>
            <a:r>
              <a:rPr lang="de-DE" dirty="0">
                <a:latin typeface="Arial" panose="020B0604020202020204" pitchFamily="34" charset="0"/>
                <a:cs typeface="Arial" panose="020B0604020202020204" pitchFamily="34" charset="0"/>
              </a:rPr>
              <a:t>Unternehmen gut beraten, die modernen Väter als Mitarbeiter </a:t>
            </a:r>
            <a:r>
              <a:rPr lang="de-DE" dirty="0" smtClean="0">
                <a:latin typeface="Arial" panose="020B0604020202020204" pitchFamily="34" charset="0"/>
                <a:cs typeface="Arial" panose="020B0604020202020204" pitchFamily="34" charset="0"/>
              </a:rPr>
              <a:t>zu binden </a:t>
            </a:r>
            <a:r>
              <a:rPr lang="de-DE" dirty="0">
                <a:latin typeface="Arial" panose="020B0604020202020204" pitchFamily="34" charset="0"/>
                <a:cs typeface="Arial" panose="020B0604020202020204" pitchFamily="34" charset="0"/>
              </a:rPr>
              <a:t>und eine langfristige und vertrauensvolle Beziehung </a:t>
            </a:r>
            <a:r>
              <a:rPr lang="de-DE" dirty="0" smtClean="0">
                <a:latin typeface="Arial" panose="020B0604020202020204" pitchFamily="34" charset="0"/>
                <a:cs typeface="Arial" panose="020B0604020202020204" pitchFamily="34" charset="0"/>
              </a:rPr>
              <a:t>zu ihnen </a:t>
            </a:r>
            <a:r>
              <a:rPr lang="de-DE" dirty="0">
                <a:latin typeface="Arial" panose="020B0604020202020204" pitchFamily="34" charset="0"/>
                <a:cs typeface="Arial" panose="020B0604020202020204" pitchFamily="34" charset="0"/>
              </a:rPr>
              <a:t>aufzubauen.</a:t>
            </a:r>
          </a:p>
        </p:txBody>
      </p:sp>
    </p:spTree>
    <p:extLst>
      <p:ext uri="{BB962C8B-B14F-4D97-AF65-F5344CB8AC3E}">
        <p14:creationId xmlns:p14="http://schemas.microsoft.com/office/powerpoint/2010/main" val="1499170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l="30285" t="14912" r="31070" b="10290"/>
          <a:stretch/>
        </p:blipFill>
        <p:spPr>
          <a:xfrm>
            <a:off x="612742" y="424205"/>
            <a:ext cx="5300558" cy="6108569"/>
          </a:xfrm>
          <a:prstGeom prst="rect">
            <a:avLst/>
          </a:prstGeom>
        </p:spPr>
      </p:pic>
      <p:sp>
        <p:nvSpPr>
          <p:cNvPr id="3" name="Rechteck 2"/>
          <p:cNvSpPr/>
          <p:nvPr/>
        </p:nvSpPr>
        <p:spPr>
          <a:xfrm>
            <a:off x="6338207" y="502307"/>
            <a:ext cx="5565322" cy="2031325"/>
          </a:xfrm>
          <a:prstGeom prst="rect">
            <a:avLst/>
          </a:prstGeom>
        </p:spPr>
        <p:txBody>
          <a:bodyPr wrap="square">
            <a:spAutoFit/>
          </a:bodyPr>
          <a:lstStyle/>
          <a:p>
            <a:r>
              <a:rPr lang="de-DE" b="1" dirty="0" smtClean="0">
                <a:solidFill>
                  <a:srgbClr val="FF0000"/>
                </a:solidFill>
                <a:latin typeface="Arial" panose="020B0604020202020204" pitchFamily="34" charset="0"/>
                <a:cs typeface="Arial" panose="020B0604020202020204" pitchFamily="34" charset="0"/>
              </a:rPr>
              <a:t>Worüber manche Männer klagen?</a:t>
            </a:r>
          </a:p>
          <a:p>
            <a:endParaRPr lang="de-DE" dirty="0">
              <a:solidFill>
                <a:srgbClr val="000000"/>
              </a:solidFill>
              <a:latin typeface="Arial" panose="020B0604020202020204" pitchFamily="34" charset="0"/>
              <a:cs typeface="Arial" panose="020B0604020202020204" pitchFamily="34" charset="0"/>
            </a:endParaRPr>
          </a:p>
          <a:p>
            <a:r>
              <a:rPr lang="de-DE" dirty="0" smtClean="0">
                <a:solidFill>
                  <a:srgbClr val="000000"/>
                </a:solidFill>
                <a:latin typeface="Arial" panose="020B0604020202020204" pitchFamily="34" charset="0"/>
                <a:cs typeface="Arial" panose="020B0604020202020204" pitchFamily="34" charset="0"/>
              </a:rPr>
              <a:t>Sie </a:t>
            </a:r>
            <a:r>
              <a:rPr lang="de-DE" dirty="0">
                <a:solidFill>
                  <a:srgbClr val="000000"/>
                </a:solidFill>
                <a:latin typeface="Arial" panose="020B0604020202020204" pitchFamily="34" charset="0"/>
                <a:cs typeface="Arial" panose="020B0604020202020204" pitchFamily="34" charset="0"/>
              </a:rPr>
              <a:t>kochen, waschen, wickeln – und werden bevormundet und benotet. Mami weiß es eben doch am besten, Papa bleibt ein Elternteil zweiter Klasse</a:t>
            </a:r>
            <a:r>
              <a:rPr lang="de-DE" dirty="0" smtClean="0">
                <a:solidFill>
                  <a:srgbClr val="000000"/>
                </a:solidFill>
                <a:latin typeface="Arial" panose="020B0604020202020204" pitchFamily="34" charset="0"/>
                <a:cs typeface="Arial" panose="020B0604020202020204" pitchFamily="34" charset="0"/>
              </a:rPr>
              <a:t>.</a:t>
            </a:r>
          </a:p>
          <a:p>
            <a:endParaRPr lang="de-DE" dirty="0">
              <a:solidFill>
                <a:srgbClr val="000000"/>
              </a:solidFill>
              <a:latin typeface="Arial" panose="020B0604020202020204" pitchFamily="34" charset="0"/>
              <a:cs typeface="Arial" panose="020B0604020202020204" pitchFamily="34" charset="0"/>
            </a:endParaRPr>
          </a:p>
          <a:p>
            <a:r>
              <a:rPr lang="de-DE" dirty="0" smtClean="0">
                <a:solidFill>
                  <a:srgbClr val="000000"/>
                </a:solidFill>
                <a:latin typeface="Arial" panose="020B0604020202020204" pitchFamily="34" charset="0"/>
                <a:cs typeface="Arial" panose="020B0604020202020204" pitchFamily="34" charset="0"/>
              </a:rPr>
              <a:t>(Spiegel 2021)</a:t>
            </a:r>
            <a:endParaRPr lang="de-DE" dirty="0">
              <a:latin typeface="Arial" panose="020B0604020202020204" pitchFamily="34" charset="0"/>
              <a:cs typeface="Arial" panose="020B0604020202020204" pitchFamily="34" charset="0"/>
            </a:endParaRPr>
          </a:p>
        </p:txBody>
      </p:sp>
      <p:sp>
        <p:nvSpPr>
          <p:cNvPr id="4" name="Rechteck 3"/>
          <p:cNvSpPr/>
          <p:nvPr/>
        </p:nvSpPr>
        <p:spPr>
          <a:xfrm>
            <a:off x="6395357" y="2765576"/>
            <a:ext cx="5565322" cy="3970318"/>
          </a:xfrm>
          <a:prstGeom prst="rect">
            <a:avLst/>
          </a:prstGeom>
        </p:spPr>
        <p:txBody>
          <a:bodyPr wrap="square">
            <a:spAutoFit/>
          </a:bodyPr>
          <a:lstStyle/>
          <a:p>
            <a:r>
              <a:rPr lang="de-DE" b="1" dirty="0" smtClean="0">
                <a:solidFill>
                  <a:srgbClr val="FF0000"/>
                </a:solidFill>
                <a:latin typeface="Arial" panose="020B0604020202020204" pitchFamily="34" charset="0"/>
                <a:cs typeface="Arial" panose="020B0604020202020204" pitchFamily="34" charset="0"/>
              </a:rPr>
              <a:t>Was Frauen dazu sagen?</a:t>
            </a:r>
          </a:p>
          <a:p>
            <a:endParaRPr lang="de-DE" b="1" dirty="0" smtClean="0">
              <a:solidFill>
                <a:srgbClr val="FF0000"/>
              </a:solidFill>
              <a:latin typeface="Arial" panose="020B0604020202020204" pitchFamily="34" charset="0"/>
              <a:cs typeface="Arial" panose="020B0604020202020204" pitchFamily="34" charset="0"/>
            </a:endParaRPr>
          </a:p>
          <a:p>
            <a:r>
              <a:rPr lang="de-DE" dirty="0" smtClean="0">
                <a:solidFill>
                  <a:srgbClr val="1D1D1D"/>
                </a:solidFill>
                <a:latin typeface="Arial" panose="020B0604020202020204" pitchFamily="34" charset="0"/>
                <a:cs typeface="Arial" panose="020B0604020202020204" pitchFamily="34" charset="0"/>
              </a:rPr>
              <a:t>Der </a:t>
            </a:r>
            <a:r>
              <a:rPr lang="de-DE" dirty="0">
                <a:solidFill>
                  <a:srgbClr val="1D1D1D"/>
                </a:solidFill>
                <a:latin typeface="Arial" panose="020B0604020202020204" pitchFamily="34" charset="0"/>
                <a:cs typeface="Arial" panose="020B0604020202020204" pitchFamily="34" charset="0"/>
              </a:rPr>
              <a:t>Artikel verkauft eine zweifelhafte These: Gleichberechtigung gäbe es schon längst, wenn Mütter sich dem nicht in den Weg stellen würden. </a:t>
            </a:r>
            <a:r>
              <a:rPr lang="de-DE" dirty="0" smtClean="0">
                <a:solidFill>
                  <a:srgbClr val="1D1D1D"/>
                </a:solidFill>
                <a:latin typeface="Arial" panose="020B0604020202020204" pitchFamily="34" charset="0"/>
                <a:cs typeface="Arial" panose="020B0604020202020204" pitchFamily="34" charset="0"/>
              </a:rPr>
              <a:t>(…) In </a:t>
            </a:r>
            <a:r>
              <a:rPr lang="de-DE" dirty="0">
                <a:solidFill>
                  <a:srgbClr val="1D1D1D"/>
                </a:solidFill>
                <a:latin typeface="Arial" panose="020B0604020202020204" pitchFamily="34" charset="0"/>
                <a:cs typeface="Arial" panose="020B0604020202020204" pitchFamily="34" charset="0"/>
              </a:rPr>
              <a:t>einer Studie zum „</a:t>
            </a:r>
            <a:r>
              <a:rPr lang="de-DE" dirty="0" err="1">
                <a:solidFill>
                  <a:srgbClr val="1D1D1D"/>
                </a:solidFill>
                <a:latin typeface="Arial" panose="020B0604020202020204" pitchFamily="34" charset="0"/>
                <a:cs typeface="Arial" panose="020B0604020202020204" pitchFamily="34" charset="0"/>
              </a:rPr>
              <a:t>Maternal</a:t>
            </a:r>
            <a:r>
              <a:rPr lang="de-DE" dirty="0">
                <a:solidFill>
                  <a:srgbClr val="1D1D1D"/>
                </a:solidFill>
                <a:latin typeface="Arial" panose="020B0604020202020204" pitchFamily="34" charset="0"/>
                <a:cs typeface="Arial" panose="020B0604020202020204" pitchFamily="34" charset="0"/>
              </a:rPr>
              <a:t> </a:t>
            </a:r>
            <a:r>
              <a:rPr lang="de-DE" dirty="0" err="1">
                <a:solidFill>
                  <a:srgbClr val="1D1D1D"/>
                </a:solidFill>
                <a:latin typeface="Arial" panose="020B0604020202020204" pitchFamily="34" charset="0"/>
                <a:cs typeface="Arial" panose="020B0604020202020204" pitchFamily="34" charset="0"/>
              </a:rPr>
              <a:t>Gatekeeping</a:t>
            </a:r>
            <a:r>
              <a:rPr lang="de-DE" dirty="0">
                <a:solidFill>
                  <a:srgbClr val="1D1D1D"/>
                </a:solidFill>
                <a:latin typeface="Arial" panose="020B0604020202020204" pitchFamily="34" charset="0"/>
                <a:cs typeface="Arial" panose="020B0604020202020204" pitchFamily="34" charset="0"/>
              </a:rPr>
              <a:t>“ wird Müttern sogar vorgeschlagen, Väter mehr zu loben, damit sie sich um ihr Kind kümmern und dran bleiben. All das führt dazu, dass Väter ignorant sein dürfen und Frauen ein Kind mehr haben, um das sie sich kümmern sollen. Willkommen im Patriarchat. Das ist keine Gleichberechtigung</a:t>
            </a:r>
            <a:r>
              <a:rPr lang="de-DE" dirty="0" smtClean="0">
                <a:solidFill>
                  <a:srgbClr val="1D1D1D"/>
                </a:solidFill>
                <a:latin typeface="Arial" panose="020B0604020202020204" pitchFamily="34" charset="0"/>
                <a:cs typeface="Arial" panose="020B0604020202020204" pitchFamily="34" charset="0"/>
              </a:rPr>
              <a:t>.</a:t>
            </a:r>
          </a:p>
          <a:p>
            <a:endParaRPr lang="de-DE" dirty="0">
              <a:solidFill>
                <a:srgbClr val="1D1D1D"/>
              </a:solidFill>
              <a:latin typeface="Arial" panose="020B0604020202020204" pitchFamily="34" charset="0"/>
              <a:cs typeface="Arial" panose="020B0604020202020204" pitchFamily="34" charset="0"/>
            </a:endParaRPr>
          </a:p>
          <a:p>
            <a:r>
              <a:rPr lang="de-DE" dirty="0">
                <a:solidFill>
                  <a:srgbClr val="1D1D1D"/>
                </a:solidFill>
                <a:latin typeface="Arial" panose="020B0604020202020204" pitchFamily="34" charset="0"/>
                <a:cs typeface="Arial" panose="020B0604020202020204" pitchFamily="34" charset="0"/>
              </a:rPr>
              <a:t>(Anne </a:t>
            </a:r>
            <a:r>
              <a:rPr lang="de-DE" dirty="0" smtClean="0">
                <a:solidFill>
                  <a:srgbClr val="1D1D1D"/>
                </a:solidFill>
                <a:latin typeface="Arial" panose="020B0604020202020204" pitchFamily="34" charset="0"/>
                <a:cs typeface="Arial" panose="020B0604020202020204" pitchFamily="34" charset="0"/>
              </a:rPr>
              <a:t>Dittmann 2021 in Welt)</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148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Breitbild</PresentationFormat>
  <Paragraphs>146</Paragraphs>
  <Slides>13</Slides>
  <Notes>3</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13</vt:i4>
      </vt:variant>
    </vt:vector>
  </HeadingPairs>
  <TitlesOfParts>
    <vt:vector size="18" baseType="lpstr">
      <vt:lpstr>Arial</vt:lpstr>
      <vt:lpstr>Calibri</vt:lpstr>
      <vt:lpstr>Calibri Light</vt:lpstr>
      <vt:lpstr>Office</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Caritas Diözese Bozen Brixen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Guido Osthoff</dc:creator>
  <cp:lastModifiedBy>Guido Osthoff</cp:lastModifiedBy>
  <cp:revision>29</cp:revision>
  <dcterms:created xsi:type="dcterms:W3CDTF">2023-04-28T08:44:56Z</dcterms:created>
  <dcterms:modified xsi:type="dcterms:W3CDTF">2023-05-05T12:21:36Z</dcterms:modified>
</cp:coreProperties>
</file>